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6" r:id="rId2"/>
    <p:sldId id="256" r:id="rId3"/>
    <p:sldId id="263" r:id="rId4"/>
    <p:sldId id="257" r:id="rId5"/>
    <p:sldId id="258" r:id="rId6"/>
    <p:sldId id="264" r:id="rId7"/>
    <p:sldId id="259" r:id="rId8"/>
    <p:sldId id="260"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72" d="100"/>
          <a:sy n="72" d="100"/>
        </p:scale>
        <p:origin x="-1024" y="-56"/>
      </p:cViewPr>
      <p:guideLst>
        <p:guide orient="horz" pos="2160"/>
        <p:guide pos="2880"/>
      </p:guideLst>
    </p:cSldViewPr>
  </p:slideViewPr>
  <p:outlineViewPr>
    <p:cViewPr>
      <p:scale>
        <a:sx n="33" d="100"/>
        <a:sy n="33" d="100"/>
      </p:scale>
      <p:origin x="54"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DBD9526-054F-4DCB-8E6A-EB46D75CCBAA}" type="datetimeFigureOut">
              <a:rPr lang="en-US" smtClean="0"/>
              <a:pPr/>
              <a:t>6/8/2012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0FA6FAC-622A-46DB-AEDA-AC840F2A19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BD9526-054F-4DCB-8E6A-EB46D75CCBAA}" type="datetimeFigureOut">
              <a:rPr lang="en-US" smtClean="0"/>
              <a:pPr/>
              <a:t>6/8/2012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A6FAC-622A-46DB-AEDA-AC840F2A19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BD9526-054F-4DCB-8E6A-EB46D75CCBAA}" type="datetimeFigureOut">
              <a:rPr lang="en-US" smtClean="0"/>
              <a:pPr/>
              <a:t>6/8/2012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A6FAC-622A-46DB-AEDA-AC840F2A19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DBD9526-054F-4DCB-8E6A-EB46D75CCBAA}" type="datetimeFigureOut">
              <a:rPr lang="en-US" smtClean="0"/>
              <a:pPr/>
              <a:t>6/8/2012</a:t>
            </a:fld>
            <a:endParaRPr lang="en-US"/>
          </a:p>
        </p:txBody>
      </p:sp>
      <p:sp>
        <p:nvSpPr>
          <p:cNvPr id="9" name="Slide Number Placeholder 8"/>
          <p:cNvSpPr>
            <a:spLocks noGrp="1"/>
          </p:cNvSpPr>
          <p:nvPr>
            <p:ph type="sldNum" sz="quarter" idx="15"/>
          </p:nvPr>
        </p:nvSpPr>
        <p:spPr/>
        <p:txBody>
          <a:bodyPr rtlCol="0"/>
          <a:lstStyle/>
          <a:p>
            <a:fld id="{80FA6FAC-622A-46DB-AEDA-AC840F2A19D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DBD9526-054F-4DCB-8E6A-EB46D75CCBAA}" type="datetimeFigureOut">
              <a:rPr lang="en-US" smtClean="0"/>
              <a:pPr/>
              <a:t>6/8/2012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0FA6FAC-622A-46DB-AEDA-AC840F2A19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DBD9526-054F-4DCB-8E6A-EB46D75CCBAA}" type="datetimeFigureOut">
              <a:rPr lang="en-US" smtClean="0"/>
              <a:pPr/>
              <a:t>6/8/2012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A6FAC-622A-46DB-AEDA-AC840F2A19D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DBD9526-054F-4DCB-8E6A-EB46D75CCBAA}" type="datetimeFigureOut">
              <a:rPr lang="en-US" smtClean="0"/>
              <a:pPr/>
              <a:t>6/8/2012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A6FAC-622A-46DB-AEDA-AC840F2A19D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DBD9526-054F-4DCB-8E6A-EB46D75CCBAA}" type="datetimeFigureOut">
              <a:rPr lang="en-US" smtClean="0"/>
              <a:pPr/>
              <a:t>6/8/2012</a:t>
            </a:fld>
            <a:endParaRPr lang="en-US"/>
          </a:p>
        </p:txBody>
      </p:sp>
      <p:sp>
        <p:nvSpPr>
          <p:cNvPr id="7" name="Slide Number Placeholder 6"/>
          <p:cNvSpPr>
            <a:spLocks noGrp="1"/>
          </p:cNvSpPr>
          <p:nvPr>
            <p:ph type="sldNum" sz="quarter" idx="11"/>
          </p:nvPr>
        </p:nvSpPr>
        <p:spPr/>
        <p:txBody>
          <a:bodyPr rtlCol="0"/>
          <a:lstStyle/>
          <a:p>
            <a:fld id="{80FA6FAC-622A-46DB-AEDA-AC840F2A19D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D9526-054F-4DCB-8E6A-EB46D75CCBAA}" type="datetimeFigureOut">
              <a:rPr lang="en-US" smtClean="0"/>
              <a:pPr/>
              <a:t>6/8/2012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FA6FAC-622A-46DB-AEDA-AC840F2A19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DBD9526-054F-4DCB-8E6A-EB46D75CCBAA}" type="datetimeFigureOut">
              <a:rPr lang="en-US" smtClean="0"/>
              <a:pPr/>
              <a:t>6/8/2012</a:t>
            </a:fld>
            <a:endParaRPr lang="en-US"/>
          </a:p>
        </p:txBody>
      </p:sp>
      <p:sp>
        <p:nvSpPr>
          <p:cNvPr id="22" name="Slide Number Placeholder 21"/>
          <p:cNvSpPr>
            <a:spLocks noGrp="1"/>
          </p:cNvSpPr>
          <p:nvPr>
            <p:ph type="sldNum" sz="quarter" idx="15"/>
          </p:nvPr>
        </p:nvSpPr>
        <p:spPr/>
        <p:txBody>
          <a:bodyPr rtlCol="0"/>
          <a:lstStyle/>
          <a:p>
            <a:fld id="{80FA6FAC-622A-46DB-AEDA-AC840F2A19D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DBD9526-054F-4DCB-8E6A-EB46D75CCBAA}" type="datetimeFigureOut">
              <a:rPr lang="en-US" smtClean="0"/>
              <a:pPr/>
              <a:t>6/8/2012</a:t>
            </a:fld>
            <a:endParaRPr lang="en-US"/>
          </a:p>
        </p:txBody>
      </p:sp>
      <p:sp>
        <p:nvSpPr>
          <p:cNvPr id="18" name="Slide Number Placeholder 17"/>
          <p:cNvSpPr>
            <a:spLocks noGrp="1"/>
          </p:cNvSpPr>
          <p:nvPr>
            <p:ph type="sldNum" sz="quarter" idx="11"/>
          </p:nvPr>
        </p:nvSpPr>
        <p:spPr/>
        <p:txBody>
          <a:bodyPr rtlCol="0"/>
          <a:lstStyle/>
          <a:p>
            <a:fld id="{80FA6FAC-622A-46DB-AEDA-AC840F2A19D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DBD9526-054F-4DCB-8E6A-EB46D75CCBAA}" type="datetimeFigureOut">
              <a:rPr lang="en-US" smtClean="0"/>
              <a:pPr/>
              <a:t>6/8/2012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0FA6FAC-622A-46DB-AEDA-AC840F2A19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chemeClr val="tx1"/>
                </a:solidFill>
              </a:rPr>
              <a:t>Areas of Specialization in Plant </a:t>
            </a:r>
            <a:r>
              <a:rPr lang="en-US" b="1" dirty="0" smtClean="0">
                <a:solidFill>
                  <a:schemeClr val="tx1"/>
                </a:solidFill>
              </a:rPr>
              <a:t>Science - Careers</a:t>
            </a:r>
            <a:r>
              <a:rPr lang="en-US" b="1" dirty="0" smtClean="0">
                <a:solidFill>
                  <a:schemeClr val="tx1"/>
                </a:solidFill>
              </a:rPr>
              <a:t/>
            </a:r>
            <a:br>
              <a:rPr lang="en-US" b="1" dirty="0" smtClean="0">
                <a:solidFill>
                  <a:schemeClr val="tx1"/>
                </a:solidFill>
              </a:rPr>
            </a:br>
            <a:endParaRPr lang="en-US" dirty="0"/>
          </a:p>
        </p:txBody>
      </p:sp>
      <p:sp>
        <p:nvSpPr>
          <p:cNvPr id="3" name="Subtitle 2"/>
          <p:cNvSpPr>
            <a:spLocks noGrp="1"/>
          </p:cNvSpPr>
          <p:nvPr>
            <p:ph type="subTitle" idx="1"/>
          </p:nvPr>
        </p:nvSpPr>
        <p:spPr/>
        <p:txBody>
          <a:bodyPr>
            <a:normAutofit/>
          </a:bodyPr>
          <a:lstStyle/>
          <a:p>
            <a:r>
              <a:rPr lang="en-US" dirty="0" smtClean="0">
                <a:solidFill>
                  <a:schemeClr val="tx1"/>
                </a:solidFill>
              </a:rPr>
              <a:t>From: </a:t>
            </a:r>
          </a:p>
          <a:p>
            <a:r>
              <a:rPr lang="en-US" dirty="0" smtClean="0">
                <a:solidFill>
                  <a:schemeClr val="tx1"/>
                </a:solidFill>
              </a:rPr>
              <a:t>Botanical Society of America</a:t>
            </a:r>
          </a:p>
          <a:p>
            <a:endParaRPr lang="en-US" b="1" dirty="0">
              <a:solidFill>
                <a:schemeClr val="tx1"/>
              </a:solidFill>
            </a:endParaRPr>
          </a:p>
        </p:txBody>
      </p:sp>
    </p:spTree>
    <p:extLst>
      <p:ext uri="{BB962C8B-B14F-4D97-AF65-F5344CB8AC3E}">
        <p14:creationId xmlns:p14="http://schemas.microsoft.com/office/powerpoint/2010/main" xmlns="" val="65498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kern="1200" dirty="0" smtClean="0">
                <a:solidFill>
                  <a:schemeClr val="tx1"/>
                </a:solidFill>
                <a:latin typeface="+mj-lt"/>
                <a:ea typeface="+mj-ea"/>
                <a:cs typeface="+mj-cs"/>
              </a:rPr>
              <a:t>PLANT </a:t>
            </a:r>
            <a:r>
              <a:rPr lang="en-US" sz="3600" kern="1200" dirty="0" smtClean="0">
                <a:solidFill>
                  <a:schemeClr val="tx1"/>
                </a:solidFill>
                <a:latin typeface="+mj-lt"/>
                <a:ea typeface="+mj-ea"/>
                <a:cs typeface="+mj-cs"/>
              </a:rPr>
              <a:t>BIOLOGY SPECIALTIES </a:t>
            </a:r>
            <a:endParaRPr lang="en-US" sz="3600" kern="1200" dirty="0">
              <a:solidFill>
                <a:schemeClr val="tx1"/>
              </a:solidFill>
              <a:latin typeface="+mj-lt"/>
              <a:ea typeface="+mj-ea"/>
              <a:cs typeface="+mj-cs"/>
            </a:endParaRPr>
          </a:p>
        </p:txBody>
      </p:sp>
      <p:sp>
        <p:nvSpPr>
          <p:cNvPr id="4" name="Content Placeholder 3"/>
          <p:cNvSpPr>
            <a:spLocks noGrp="1"/>
          </p:cNvSpPr>
          <p:nvPr>
            <p:ph sz="quarter" idx="1"/>
          </p:nvPr>
        </p:nvSpPr>
        <p:spPr>
          <a:xfrm>
            <a:off x="457200" y="1600200"/>
            <a:ext cx="8229600" cy="5029200"/>
          </a:xfrm>
        </p:spPr>
        <p:txBody>
          <a:bodyPr>
            <a:normAutofit lnSpcReduction="10000"/>
          </a:bodyPr>
          <a:lstStyle/>
          <a:p>
            <a:r>
              <a:rPr lang="en-US" b="1" dirty="0" smtClean="0"/>
              <a:t>ANATOMY</a:t>
            </a:r>
            <a:r>
              <a:rPr lang="en-US" dirty="0" smtClean="0"/>
              <a:t> - microscopic plant structure (cells and tissues). </a:t>
            </a:r>
            <a:br>
              <a:rPr lang="en-US" dirty="0" smtClean="0"/>
            </a:br>
            <a:endParaRPr lang="en-US" dirty="0" smtClean="0"/>
          </a:p>
          <a:p>
            <a:r>
              <a:rPr lang="en-US" b="1" dirty="0" smtClean="0"/>
              <a:t>BIOCHEMISTRY</a:t>
            </a:r>
            <a:r>
              <a:rPr lang="en-US" dirty="0" smtClean="0"/>
              <a:t> - chemical aspects of plant life processes. Includes the chemical products of plants (</a:t>
            </a:r>
            <a:r>
              <a:rPr lang="en-US" b="1" dirty="0" smtClean="0"/>
              <a:t>PHYTOCHEMISTRY</a:t>
            </a:r>
            <a:r>
              <a:rPr lang="en-US" dirty="0" smtClean="0"/>
              <a:t>).</a:t>
            </a:r>
            <a:br>
              <a:rPr lang="en-US" dirty="0" smtClean="0"/>
            </a:br>
            <a:endParaRPr lang="en-US" dirty="0" smtClean="0"/>
          </a:p>
          <a:p>
            <a:r>
              <a:rPr lang="en-US" b="1" dirty="0" smtClean="0"/>
              <a:t>BIOPHYSICS</a:t>
            </a:r>
            <a:r>
              <a:rPr lang="en-US" dirty="0" smtClean="0"/>
              <a:t> - application of physics to plant life processes. </a:t>
            </a:r>
            <a:br>
              <a:rPr lang="en-US" dirty="0" smtClean="0"/>
            </a:br>
            <a:endParaRPr lang="en-US" dirty="0" smtClean="0"/>
          </a:p>
          <a:p>
            <a:r>
              <a:rPr lang="en-US" b="1" dirty="0" smtClean="0"/>
              <a:t>CYTOLOGY</a:t>
            </a:r>
            <a:r>
              <a:rPr lang="en-US" dirty="0" smtClean="0"/>
              <a:t> - structure, function, and life history of plant cells. </a:t>
            </a:r>
            <a:br>
              <a:rPr lang="en-US" dirty="0" smtClean="0"/>
            </a:br>
            <a:endParaRPr lang="en-US" dirty="0" smtClean="0"/>
          </a:p>
        </p:txBody>
      </p:sp>
    </p:spTree>
    <p:extLst>
      <p:ext uri="{BB962C8B-B14F-4D97-AF65-F5344CB8AC3E}">
        <p14:creationId xmlns:p14="http://schemas.microsoft.com/office/powerpoint/2010/main" xmlns="" val="318810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kern="1200" dirty="0" smtClean="0">
                <a:solidFill>
                  <a:schemeClr val="tx1"/>
                </a:solidFill>
                <a:latin typeface="+mj-lt"/>
                <a:ea typeface="+mj-ea"/>
                <a:cs typeface="+mj-cs"/>
              </a:rPr>
              <a:t>PLANT BIOLOGY SPECIALTIES </a:t>
            </a:r>
            <a:endParaRPr lang="en-US" sz="3600" kern="1200" dirty="0">
              <a:solidFill>
                <a:schemeClr val="tx1"/>
              </a:solidFill>
              <a:latin typeface="+mj-lt"/>
              <a:ea typeface="+mj-ea"/>
              <a:cs typeface="+mj-cs"/>
            </a:endParaRPr>
          </a:p>
        </p:txBody>
      </p:sp>
      <p:sp>
        <p:nvSpPr>
          <p:cNvPr id="4" name="Content Placeholder 3"/>
          <p:cNvSpPr>
            <a:spLocks noGrp="1"/>
          </p:cNvSpPr>
          <p:nvPr>
            <p:ph sz="quarter" idx="1"/>
          </p:nvPr>
        </p:nvSpPr>
        <p:spPr>
          <a:xfrm>
            <a:off x="457200" y="1600200"/>
            <a:ext cx="8229600" cy="5029200"/>
          </a:xfrm>
        </p:spPr>
        <p:txBody>
          <a:bodyPr>
            <a:normAutofit lnSpcReduction="10000"/>
          </a:bodyPr>
          <a:lstStyle/>
          <a:p>
            <a:r>
              <a:rPr lang="en-US" b="1" dirty="0" smtClean="0"/>
              <a:t>ECOLOGY</a:t>
            </a:r>
            <a:r>
              <a:rPr lang="en-US" dirty="0" smtClean="0"/>
              <a:t> - relationships between plants and the world in which they live, both individually and in communities.</a:t>
            </a:r>
            <a:br>
              <a:rPr lang="en-US" dirty="0" smtClean="0"/>
            </a:br>
            <a:endParaRPr lang="en-US" dirty="0" smtClean="0"/>
          </a:p>
          <a:p>
            <a:r>
              <a:rPr lang="en-US" b="1" dirty="0" smtClean="0"/>
              <a:t>GENETICS</a:t>
            </a:r>
            <a:r>
              <a:rPr lang="en-US" dirty="0" smtClean="0"/>
              <a:t> - plant heredity and variation. Plant geneticists study genes and gene function in plants.</a:t>
            </a:r>
            <a:br>
              <a:rPr lang="en-US" dirty="0" smtClean="0"/>
            </a:br>
            <a:endParaRPr lang="en-US" dirty="0" smtClean="0"/>
          </a:p>
          <a:p>
            <a:r>
              <a:rPr lang="en-US" b="1" dirty="0" smtClean="0"/>
              <a:t>MOLECULAR BIOLOGY</a:t>
            </a:r>
            <a:r>
              <a:rPr lang="en-US" dirty="0" smtClean="0"/>
              <a:t> - structure and function of biological macromolecules, including biochemical and molecular aspects of genetics.</a:t>
            </a:r>
          </a:p>
          <a:p>
            <a:pPr marL="0" indent="0">
              <a:buNone/>
            </a:pPr>
            <a:endParaRPr lang="en-US" dirty="0" smtClean="0"/>
          </a:p>
          <a:p>
            <a:r>
              <a:rPr lang="en-US" b="1" dirty="0" smtClean="0"/>
              <a:t>MORPHOLOGY</a:t>
            </a:r>
            <a:r>
              <a:rPr lang="en-US" dirty="0" smtClean="0"/>
              <a:t> - macroscopic plant form. Morphologists also study the evolution and development of leaves, roots and stems.</a:t>
            </a:r>
          </a:p>
        </p:txBody>
      </p:sp>
    </p:spTree>
    <p:extLst>
      <p:ext uri="{BB962C8B-B14F-4D97-AF65-F5344CB8AC3E}">
        <p14:creationId xmlns:p14="http://schemas.microsoft.com/office/powerpoint/2010/main" xmlns="" val="1579472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PLANT BIOLOGY SPECIALTIES </a:t>
            </a:r>
          </a:p>
        </p:txBody>
      </p:sp>
      <p:sp>
        <p:nvSpPr>
          <p:cNvPr id="3" name="Content Placeholder 2"/>
          <p:cNvSpPr>
            <a:spLocks noGrp="1"/>
          </p:cNvSpPr>
          <p:nvPr>
            <p:ph sz="quarter" idx="1"/>
          </p:nvPr>
        </p:nvSpPr>
        <p:spPr>
          <a:xfrm>
            <a:off x="457200" y="1600200"/>
            <a:ext cx="8229600" cy="5029200"/>
          </a:xfrm>
        </p:spPr>
        <p:txBody>
          <a:bodyPr>
            <a:normAutofit fontScale="92500" lnSpcReduction="10000"/>
          </a:bodyPr>
          <a:lstStyle/>
          <a:p>
            <a:r>
              <a:rPr lang="en-US" b="1" dirty="0" smtClean="0"/>
              <a:t>PALEOBOTANY</a:t>
            </a:r>
            <a:r>
              <a:rPr lang="en-US" dirty="0" smtClean="0"/>
              <a:t> - biology and evolution of fossil plants. </a:t>
            </a:r>
            <a:br>
              <a:rPr lang="en-US" dirty="0" smtClean="0"/>
            </a:br>
            <a:endParaRPr lang="en-US" dirty="0" smtClean="0"/>
          </a:p>
          <a:p>
            <a:r>
              <a:rPr lang="en-US" b="1" dirty="0" smtClean="0"/>
              <a:t>PHYSIOLOGY</a:t>
            </a:r>
            <a:r>
              <a:rPr lang="en-US" dirty="0" smtClean="0"/>
              <a:t> - functions and vital processes of plants. Photosynthesis and mineral nutrition are two examples of subjects studied by plant physiologists. </a:t>
            </a:r>
            <a:br>
              <a:rPr lang="en-US" dirty="0" smtClean="0"/>
            </a:br>
            <a:endParaRPr lang="en-US" dirty="0" smtClean="0"/>
          </a:p>
          <a:p>
            <a:r>
              <a:rPr lang="en-US" b="1" dirty="0" smtClean="0"/>
              <a:t>SYSTEMATICS</a:t>
            </a:r>
            <a:r>
              <a:rPr lang="en-US" dirty="0" smtClean="0"/>
              <a:t> - evolutionary history and relationships among plants. </a:t>
            </a:r>
            <a:r>
              <a:rPr lang="en-US" b="1" dirty="0" smtClean="0"/>
              <a:t/>
            </a:r>
            <a:br>
              <a:rPr lang="en-US" b="1" dirty="0" smtClean="0"/>
            </a:br>
            <a:endParaRPr lang="en-US" b="1" dirty="0" smtClean="0"/>
          </a:p>
          <a:p>
            <a:r>
              <a:rPr lang="en-US" b="1" dirty="0" smtClean="0"/>
              <a:t>SYSTEMS ECOLOGY</a:t>
            </a:r>
            <a:r>
              <a:rPr lang="en-US" dirty="0" smtClean="0"/>
              <a:t>, uses mathematical models to demonstrate concepts like nutrient cycling. </a:t>
            </a:r>
          </a:p>
          <a:p>
            <a:endParaRPr lang="en-US" b="1" dirty="0" smtClean="0"/>
          </a:p>
          <a:p>
            <a:r>
              <a:rPr lang="en-US" b="1" dirty="0" smtClean="0"/>
              <a:t>TAXONOMY</a:t>
            </a:r>
            <a:r>
              <a:rPr lang="en-US" dirty="0" smtClean="0"/>
              <a:t> is the </a:t>
            </a:r>
            <a:r>
              <a:rPr lang="en-US" dirty="0" err="1" smtClean="0"/>
              <a:t>subdiscipline</a:t>
            </a:r>
            <a:r>
              <a:rPr lang="en-US" dirty="0" smtClean="0"/>
              <a:t> of identifying, naming, and classifying plants. </a:t>
            </a:r>
          </a:p>
        </p:txBody>
      </p:sp>
    </p:spTree>
    <p:extLst>
      <p:ext uri="{BB962C8B-B14F-4D97-AF65-F5344CB8AC3E}">
        <p14:creationId xmlns:p14="http://schemas.microsoft.com/office/powerpoint/2010/main" xmlns="" val="2070174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APPLIED PLANT SCIENCES </a:t>
            </a:r>
            <a:br>
              <a:rPr lang="en-US" sz="4400" kern="1200" dirty="0" smtClean="0">
                <a:solidFill>
                  <a:schemeClr val="tx1"/>
                </a:solidFill>
                <a:latin typeface="+mj-lt"/>
                <a:ea typeface="+mj-ea"/>
                <a:cs typeface="+mj-cs"/>
              </a:rPr>
            </a:br>
            <a:endParaRPr lang="en-US" sz="4400" kern="1200" dirty="0" smtClean="0">
              <a:solidFill>
                <a:schemeClr val="tx1"/>
              </a:solidFill>
              <a:latin typeface="+mj-lt"/>
              <a:ea typeface="+mj-ea"/>
              <a:cs typeface="+mj-cs"/>
            </a:endParaRPr>
          </a:p>
        </p:txBody>
      </p:sp>
      <p:sp>
        <p:nvSpPr>
          <p:cNvPr id="3" name="Content Placeholder 2"/>
          <p:cNvSpPr>
            <a:spLocks noGrp="1"/>
          </p:cNvSpPr>
          <p:nvPr>
            <p:ph sz="quarter" idx="1"/>
          </p:nvPr>
        </p:nvSpPr>
        <p:spPr>
          <a:xfrm>
            <a:off x="457200" y="1600200"/>
            <a:ext cx="8229600" cy="4800600"/>
          </a:xfrm>
        </p:spPr>
        <p:txBody>
          <a:bodyPr>
            <a:normAutofit fontScale="85000" lnSpcReduction="20000"/>
          </a:bodyPr>
          <a:lstStyle/>
          <a:p>
            <a:r>
              <a:rPr lang="en-US" b="1" dirty="0"/>
              <a:t>AGRONOMY</a:t>
            </a:r>
            <a:r>
              <a:rPr lang="en-US" dirty="0"/>
              <a:t> - crop and soil sciences. Agronomists make practical use of plant and soil sciences to increase the yield of field crops. </a:t>
            </a:r>
            <a:br>
              <a:rPr lang="en-US" dirty="0"/>
            </a:br>
            <a:endParaRPr lang="en-US" dirty="0" smtClean="0"/>
          </a:p>
          <a:p>
            <a:r>
              <a:rPr lang="en-US" b="1" dirty="0" smtClean="0"/>
              <a:t>BIOTECHNOLOGY</a:t>
            </a:r>
            <a:r>
              <a:rPr lang="en-US" dirty="0" smtClean="0"/>
              <a:t> </a:t>
            </a:r>
            <a:r>
              <a:rPr lang="en-US" dirty="0"/>
              <a:t>- using biological organisms to produce useful products. Most people today have a narrower view of biotechnology as the genetic modification of living organisms to produce useful products. Plant biotechnology involves inserting desirable genes into plants and having those genes expressed. </a:t>
            </a:r>
            <a:br>
              <a:rPr lang="en-US" dirty="0"/>
            </a:br>
            <a:endParaRPr lang="en-US" dirty="0" smtClean="0"/>
          </a:p>
          <a:p>
            <a:r>
              <a:rPr lang="en-US" b="1" dirty="0" smtClean="0"/>
              <a:t>BREEDING</a:t>
            </a:r>
            <a:r>
              <a:rPr lang="en-US" dirty="0" smtClean="0"/>
              <a:t> </a:t>
            </a:r>
            <a:r>
              <a:rPr lang="en-US" dirty="0"/>
              <a:t>-development of better types of plants. Breeding involves selecting and crossing plants with desirable traits such as disease resistance. </a:t>
            </a:r>
            <a:br>
              <a:rPr lang="en-US" dirty="0"/>
            </a:br>
            <a:endParaRPr lang="en-US" dirty="0" smtClean="0"/>
          </a:p>
          <a:p>
            <a:r>
              <a:rPr lang="en-US" b="1" dirty="0" smtClean="0"/>
              <a:t>ECONOMIC </a:t>
            </a:r>
            <a:r>
              <a:rPr lang="en-US" b="1" dirty="0"/>
              <a:t>BOTANY</a:t>
            </a:r>
            <a:r>
              <a:rPr lang="en-US" dirty="0"/>
              <a:t> - plants with commercial importance. Economic botany includes the study of botany harmful and beneficial plants and plant products</a:t>
            </a:r>
            <a:r>
              <a:rPr lang="en-US" dirty="0" smtClean="0"/>
              <a:t>.</a:t>
            </a:r>
          </a:p>
        </p:txBody>
      </p:sp>
    </p:spTree>
    <p:extLst>
      <p:ext uri="{BB962C8B-B14F-4D97-AF65-F5344CB8AC3E}">
        <p14:creationId xmlns:p14="http://schemas.microsoft.com/office/powerpoint/2010/main" xmlns="" val="2956062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sz="4400" dirty="0" smtClean="0">
                <a:solidFill>
                  <a:schemeClr val="tx1"/>
                </a:solidFill>
              </a:rPr>
              <a:t/>
            </a:r>
            <a:br>
              <a:rPr lang="en-US" sz="4400" dirty="0" smtClean="0">
                <a:solidFill>
                  <a:schemeClr val="tx1"/>
                </a:solidFill>
              </a:rPr>
            </a:br>
            <a:r>
              <a:rPr lang="en-US" sz="4400" kern="1200" dirty="0" smtClean="0">
                <a:solidFill>
                  <a:schemeClr val="tx1"/>
                </a:solidFill>
                <a:latin typeface="+mj-lt"/>
                <a:ea typeface="+mj-ea"/>
                <a:cs typeface="+mj-cs"/>
              </a:rPr>
              <a:t>APPLIED </a:t>
            </a:r>
            <a:r>
              <a:rPr lang="en-US" sz="4400" kern="1200" dirty="0" smtClean="0">
                <a:solidFill>
                  <a:schemeClr val="tx1"/>
                </a:solidFill>
                <a:latin typeface="+mj-lt"/>
                <a:ea typeface="+mj-ea"/>
                <a:cs typeface="+mj-cs"/>
              </a:rPr>
              <a:t>PLANT SCIENCES </a:t>
            </a:r>
            <a:r>
              <a:rPr lang="en-US" dirty="0" smtClean="0"/>
              <a:t/>
            </a:r>
            <a:br>
              <a:rPr lang="en-US" dirty="0" smtClean="0"/>
            </a:br>
            <a:endParaRPr lang="en-US" sz="4400" kern="1200" dirty="0" smtClean="0">
              <a:solidFill>
                <a:schemeClr val="tx1"/>
              </a:solidFill>
              <a:latin typeface="+mj-lt"/>
              <a:ea typeface="+mj-ea"/>
              <a:cs typeface="+mj-cs"/>
            </a:endParaRPr>
          </a:p>
        </p:txBody>
      </p:sp>
      <p:sp>
        <p:nvSpPr>
          <p:cNvPr id="3" name="Content Placeholder 2"/>
          <p:cNvSpPr>
            <a:spLocks noGrp="1"/>
          </p:cNvSpPr>
          <p:nvPr>
            <p:ph sz="quarter" idx="1"/>
          </p:nvPr>
        </p:nvSpPr>
        <p:spPr/>
        <p:txBody>
          <a:bodyPr>
            <a:normAutofit fontScale="85000" lnSpcReduction="20000"/>
          </a:bodyPr>
          <a:lstStyle/>
          <a:p>
            <a:r>
              <a:rPr lang="en-US" b="1" dirty="0" smtClean="0"/>
              <a:t>FOOD </a:t>
            </a:r>
            <a:r>
              <a:rPr lang="en-US" b="1" dirty="0"/>
              <a:t>SCIENCE AND TECHNOLOGY</a:t>
            </a:r>
            <a:r>
              <a:rPr lang="en-US" dirty="0"/>
              <a:t> - development of food from </a:t>
            </a:r>
            <a:r>
              <a:rPr lang="en-US" dirty="0" smtClean="0"/>
              <a:t>venous </a:t>
            </a:r>
            <a:r>
              <a:rPr lang="en-US" dirty="0"/>
              <a:t>plant products. </a:t>
            </a:r>
            <a:br>
              <a:rPr lang="en-US" dirty="0"/>
            </a:br>
            <a:endParaRPr lang="en-US" dirty="0" smtClean="0"/>
          </a:p>
          <a:p>
            <a:r>
              <a:rPr lang="en-US" b="1" dirty="0" smtClean="0"/>
              <a:t>FORESTRY</a:t>
            </a:r>
            <a:r>
              <a:rPr lang="en-US" dirty="0" smtClean="0"/>
              <a:t> </a:t>
            </a:r>
            <a:r>
              <a:rPr lang="en-US" dirty="0"/>
              <a:t>- forest management for the production of timber, and conservation. </a:t>
            </a:r>
            <a:br>
              <a:rPr lang="en-US" dirty="0"/>
            </a:br>
            <a:endParaRPr lang="en-US" dirty="0" smtClean="0"/>
          </a:p>
          <a:p>
            <a:r>
              <a:rPr lang="en-US" b="1" dirty="0" smtClean="0"/>
              <a:t>HORTICULTURE</a:t>
            </a:r>
            <a:r>
              <a:rPr lang="en-US" dirty="0" smtClean="0"/>
              <a:t> </a:t>
            </a:r>
            <a:r>
              <a:rPr lang="en-US" dirty="0"/>
              <a:t>- the production of ornamental plants and fruit and vegetable crops. Landscape design is also an important </a:t>
            </a:r>
            <a:r>
              <a:rPr lang="en-US" dirty="0" smtClean="0"/>
              <a:t>sub-discipline </a:t>
            </a:r>
            <a:r>
              <a:rPr lang="en-US" dirty="0"/>
              <a:t>in horticulture. </a:t>
            </a:r>
            <a:br>
              <a:rPr lang="en-US" dirty="0"/>
            </a:br>
            <a:endParaRPr lang="en-US" dirty="0" smtClean="0"/>
          </a:p>
          <a:p>
            <a:r>
              <a:rPr lang="en-US" b="1" dirty="0" smtClean="0"/>
              <a:t>NATURAL </a:t>
            </a:r>
            <a:r>
              <a:rPr lang="en-US" b="1" dirty="0"/>
              <a:t>RESOURCE MANAGEMENT</a:t>
            </a:r>
            <a:r>
              <a:rPr lang="en-US" dirty="0"/>
              <a:t> - the responsible use and protection of our natural resources for the benefit of society. </a:t>
            </a:r>
            <a:br>
              <a:rPr lang="en-US" dirty="0"/>
            </a:br>
            <a:endParaRPr lang="en-US" dirty="0" smtClean="0"/>
          </a:p>
          <a:p>
            <a:r>
              <a:rPr lang="en-US" b="1" dirty="0" smtClean="0"/>
              <a:t>PLANT </a:t>
            </a:r>
            <a:r>
              <a:rPr lang="en-US" b="1" dirty="0"/>
              <a:t>PATHOLOGY</a:t>
            </a:r>
            <a:r>
              <a:rPr lang="en-US" dirty="0"/>
              <a:t> -diseases of plants. Plant pathologists are concerned with both the biological aspects of disease and with disease management, or control. </a:t>
            </a:r>
          </a:p>
        </p:txBody>
      </p:sp>
    </p:spTree>
    <p:extLst>
      <p:ext uri="{BB962C8B-B14F-4D97-AF65-F5344CB8AC3E}">
        <p14:creationId xmlns:p14="http://schemas.microsoft.com/office/powerpoint/2010/main" xmlns="" val="900998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OTHER SPECIALTIES </a:t>
            </a:r>
            <a:br>
              <a:rPr lang="en-US" sz="4400" kern="1200" dirty="0" smtClean="0">
                <a:solidFill>
                  <a:schemeClr val="tx1"/>
                </a:solidFill>
                <a:latin typeface="+mj-lt"/>
                <a:ea typeface="+mj-ea"/>
                <a:cs typeface="+mj-cs"/>
              </a:rPr>
            </a:br>
            <a:endParaRPr lang="en-US" dirty="0"/>
          </a:p>
        </p:txBody>
      </p:sp>
      <p:sp>
        <p:nvSpPr>
          <p:cNvPr id="3" name="Content Placeholder 2"/>
          <p:cNvSpPr>
            <a:spLocks noGrp="1"/>
          </p:cNvSpPr>
          <p:nvPr>
            <p:ph sz="quarter" idx="1"/>
          </p:nvPr>
        </p:nvSpPr>
        <p:spPr/>
        <p:txBody>
          <a:bodyPr>
            <a:normAutofit fontScale="92500"/>
          </a:bodyPr>
          <a:lstStyle/>
          <a:p>
            <a:r>
              <a:rPr lang="en-US" b="1" dirty="0"/>
              <a:t>EDUCATION</a:t>
            </a:r>
            <a:r>
              <a:rPr lang="en-US" dirty="0"/>
              <a:t> - providing knowledge and insight about plants, plant biology, and the crucial ecological roles of plants. Includes teaching in schools, museums and botanical gardens, development of educational materials, and science writing</a:t>
            </a:r>
            <a:r>
              <a:rPr lang="en-US" dirty="0" smtClean="0"/>
              <a:t>. </a:t>
            </a:r>
          </a:p>
          <a:p>
            <a:endParaRPr lang="en-US" dirty="0" smtClean="0"/>
          </a:p>
          <a:p>
            <a:r>
              <a:rPr lang="en-US" dirty="0" smtClean="0"/>
              <a:t>Including AGRICULTURAL EDUCATION </a:t>
            </a:r>
            <a:r>
              <a:rPr lang="en-US" dirty="0"/>
              <a:t/>
            </a:r>
            <a:br>
              <a:rPr lang="en-US" dirty="0"/>
            </a:br>
            <a:endParaRPr lang="en-US" dirty="0" smtClean="0"/>
          </a:p>
          <a:p>
            <a:r>
              <a:rPr lang="en-US" b="1" dirty="0" smtClean="0"/>
              <a:t>EXPLORATION</a:t>
            </a:r>
            <a:r>
              <a:rPr lang="en-US" dirty="0" smtClean="0"/>
              <a:t> </a:t>
            </a:r>
            <a:r>
              <a:rPr lang="en-US" dirty="0"/>
              <a:t>- search for new, undiscovered plants. </a:t>
            </a:r>
            <a:br>
              <a:rPr lang="en-US" dirty="0"/>
            </a:br>
            <a:endParaRPr lang="en-US" dirty="0" smtClean="0"/>
          </a:p>
          <a:p>
            <a:r>
              <a:rPr lang="en-US" b="1" dirty="0" smtClean="0"/>
              <a:t>HISTORY</a:t>
            </a:r>
            <a:r>
              <a:rPr lang="en-US" dirty="0" smtClean="0"/>
              <a:t> </a:t>
            </a:r>
            <a:r>
              <a:rPr lang="en-US" dirty="0"/>
              <a:t>- development of botany as a scientific discipline. </a:t>
            </a:r>
          </a:p>
        </p:txBody>
      </p:sp>
    </p:spTree>
    <p:extLst>
      <p:ext uri="{BB962C8B-B14F-4D97-AF65-F5344CB8AC3E}">
        <p14:creationId xmlns:p14="http://schemas.microsoft.com/office/powerpoint/2010/main" xmlns="" val="553553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ORGANISMAL SPECIALTIES </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BRYOLOGY</a:t>
            </a:r>
            <a:r>
              <a:rPr lang="en-US" dirty="0" smtClean="0"/>
              <a:t> - the study of mosses and similar plants. Bryologists study all aspects of these plants, including their identification, classification, and ecology.</a:t>
            </a:r>
          </a:p>
          <a:p>
            <a:endParaRPr lang="en-US" b="1" dirty="0" smtClean="0"/>
          </a:p>
          <a:p>
            <a:r>
              <a:rPr lang="en-US" b="1" dirty="0" smtClean="0"/>
              <a:t>LICHENOLOGY</a:t>
            </a:r>
            <a:r>
              <a:rPr lang="en-US" dirty="0" smtClean="0"/>
              <a:t> - the biology of lichens, dual organisms composed of both a fungus and an alga. </a:t>
            </a:r>
          </a:p>
          <a:p>
            <a:endParaRPr lang="en-US" b="1" dirty="0" smtClean="0"/>
          </a:p>
          <a:p>
            <a:r>
              <a:rPr lang="en-US" b="1" dirty="0" smtClean="0"/>
              <a:t>MYCOLOGY</a:t>
            </a:r>
            <a:r>
              <a:rPr lang="en-US" dirty="0" smtClean="0"/>
              <a:t> - the biology of fungi. Fungi have a tremendous impact on our world. They are crucial in the biosphere because they help recycle dead organic material. Some fungi are important producers of biological products such as vitamins and antibiotics.</a:t>
            </a:r>
          </a:p>
        </p:txBody>
      </p:sp>
    </p:spTree>
    <p:extLst>
      <p:ext uri="{BB962C8B-B14F-4D97-AF65-F5344CB8AC3E}">
        <p14:creationId xmlns:p14="http://schemas.microsoft.com/office/powerpoint/2010/main" xmlns="" val="208539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ORGANISMAL SPECIALTIES </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MICROBIOLOGY</a:t>
            </a:r>
            <a:r>
              <a:rPr lang="en-US" dirty="0" smtClean="0"/>
              <a:t> - the study of microorganisms. Microbiologists may be specialized by organism (for example, microbiologists that study bacteria) of by a branch of biology (for example, </a:t>
            </a:r>
            <a:r>
              <a:rPr lang="en-US" b="1" dirty="0" smtClean="0"/>
              <a:t>MICROBIAL ECOLOGY</a:t>
            </a:r>
            <a:r>
              <a:rPr lang="en-US" dirty="0" smtClean="0"/>
              <a:t>). </a:t>
            </a:r>
          </a:p>
          <a:p>
            <a:endParaRPr lang="en-US" b="1" dirty="0" smtClean="0"/>
          </a:p>
          <a:p>
            <a:r>
              <a:rPr lang="en-US" b="1" dirty="0" err="1" smtClean="0"/>
              <a:t>PTERlDOLOGY</a:t>
            </a:r>
            <a:r>
              <a:rPr lang="en-US" dirty="0" smtClean="0"/>
              <a:t> - the study of ferns and similar plants. </a:t>
            </a:r>
            <a:r>
              <a:rPr lang="en-US" dirty="0" err="1" smtClean="0"/>
              <a:t>Pteridologists</a:t>
            </a:r>
            <a:r>
              <a:rPr lang="en-US" dirty="0" smtClean="0"/>
              <a:t> study all aspects of fem biology.</a:t>
            </a:r>
          </a:p>
          <a:p>
            <a:endParaRPr lang="en-US" b="1" dirty="0" smtClean="0"/>
          </a:p>
          <a:p>
            <a:r>
              <a:rPr lang="en-US" b="1" dirty="0" smtClean="0"/>
              <a:t>PHYCOLOGY</a:t>
            </a:r>
            <a:r>
              <a:rPr lang="en-US" dirty="0" smtClean="0"/>
              <a:t> - the study of algae, which are the base of the food chain in the aquatic environments of the world. </a:t>
            </a:r>
            <a:r>
              <a:rPr lang="en-US" dirty="0" err="1" smtClean="0"/>
              <a:t>Phycologists</a:t>
            </a:r>
            <a:r>
              <a:rPr lang="en-US" dirty="0" smtClean="0"/>
              <a:t> that study algae in oceans are sometimes called </a:t>
            </a:r>
            <a:r>
              <a:rPr lang="en-US" b="1" dirty="0" smtClean="0"/>
              <a:t>MARINE BOTANISTS</a:t>
            </a:r>
            <a:r>
              <a:rPr lang="en-US" dirty="0" smtClean="0"/>
              <a:t>.</a:t>
            </a:r>
            <a:endParaRPr lang="en-US" dirty="0"/>
          </a:p>
        </p:txBody>
      </p:sp>
    </p:spTree>
    <p:extLst>
      <p:ext uri="{BB962C8B-B14F-4D97-AF65-F5344CB8AC3E}">
        <p14:creationId xmlns:p14="http://schemas.microsoft.com/office/powerpoint/2010/main" xmlns="" val="2627034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TotalTime>
  <Words>326</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Areas of Specialization in Plant Science - Careers </vt:lpstr>
      <vt:lpstr>PLANT BIOLOGY SPECIALTIES </vt:lpstr>
      <vt:lpstr>PLANT BIOLOGY SPECIALTIES </vt:lpstr>
      <vt:lpstr>PLANT BIOLOGY SPECIALTIES </vt:lpstr>
      <vt:lpstr>APPLIED PLANT SCIENCES  </vt:lpstr>
      <vt:lpstr>  APPLIED PLANT SCIENCES  </vt:lpstr>
      <vt:lpstr>OTHER SPECIALTIES  </vt:lpstr>
      <vt:lpstr>ORGANISMAL SPECIALTIES </vt:lpstr>
      <vt:lpstr>ORGANISMAL SPECIALTIES </vt:lpstr>
    </vt:vector>
  </TitlesOfParts>
  <Company>Davis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BIOLOGY SPECIALTIES </dc:title>
  <dc:creator>DSD</dc:creator>
  <cp:lastModifiedBy>Reviewer</cp:lastModifiedBy>
  <cp:revision>3</cp:revision>
  <dcterms:created xsi:type="dcterms:W3CDTF">2012-03-19T19:17:06Z</dcterms:created>
  <dcterms:modified xsi:type="dcterms:W3CDTF">2012-06-08T22:13:58Z</dcterms:modified>
</cp:coreProperties>
</file>