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2" descr="cover-mstr3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48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9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-23813"/>
            <a:ext cx="2143125" cy="6205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-23813"/>
            <a:ext cx="6278562" cy="6205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4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9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433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912813"/>
            <a:ext cx="4178300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688" y="912813"/>
            <a:ext cx="4179887" cy="526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7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2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05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64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963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1" descr="sl00_0010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4763"/>
            <a:ext cx="9156701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27"/>
          <p:cNvGrpSpPr>
            <a:grpSpLocks noChangeAspect="1"/>
          </p:cNvGrpSpPr>
          <p:nvPr userDrawn="1"/>
        </p:nvGrpSpPr>
        <p:grpSpPr bwMode="auto">
          <a:xfrm>
            <a:off x="22225" y="63500"/>
            <a:ext cx="369888" cy="338138"/>
            <a:chOff x="7" y="21"/>
            <a:chExt cx="244" cy="223"/>
          </a:xfrm>
        </p:grpSpPr>
        <p:pic>
          <p:nvPicPr>
            <p:cNvPr id="1037" name="Picture 26" descr="star-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" y="21"/>
              <a:ext cx="24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25" descr="star-2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21"/>
              <a:ext cx="24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23813"/>
            <a:ext cx="8559800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912813"/>
            <a:ext cx="8510587" cy="526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0" name="Text Box 7"/>
          <p:cNvSpPr txBox="1">
            <a:spLocks noChangeArrowheads="1"/>
          </p:cNvSpPr>
          <p:nvPr userDrawn="1"/>
        </p:nvSpPr>
        <p:spPr bwMode="auto">
          <a:xfrm>
            <a:off x="1066800" y="6421438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baseline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Practical Horticulture 7</a:t>
            </a:r>
            <a:r>
              <a:rPr lang="en-US" sz="1000" b="1" i="1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000" b="1" i="1" baseline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edition</a:t>
            </a:r>
            <a:r>
              <a:rPr lang="en-US" sz="1000" b="1" i="1" baseline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aseline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Laura Williams Rice and Robert P. Rice, Jr.</a:t>
            </a:r>
            <a:endParaRPr lang="en-US" sz="1000" baseline="0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 userDrawn="1"/>
        </p:nvSpPr>
        <p:spPr bwMode="auto">
          <a:xfrm>
            <a:off x="5257800" y="6421438"/>
            <a:ext cx="3709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aseline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© 2011, 2006, 2003, 2000, 1997  Pearson Education, Inc.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aseline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Pearson Prentice Hall - Upper Saddle River, NJ 07458</a:t>
            </a:r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3657600" y="6477000"/>
            <a:ext cx="59055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</a:endParaRPr>
          </a:p>
        </p:txBody>
      </p:sp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94450"/>
            <a:ext cx="9144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4" name="Line 20"/>
          <p:cNvSpPr>
            <a:spLocks noChangeShapeType="1"/>
          </p:cNvSpPr>
          <p:nvPr userDrawn="1"/>
        </p:nvSpPr>
        <p:spPr bwMode="auto">
          <a:xfrm>
            <a:off x="666750" y="850900"/>
            <a:ext cx="8364538" cy="0"/>
          </a:xfrm>
          <a:prstGeom prst="line">
            <a:avLst/>
          </a:prstGeom>
          <a:noFill/>
          <a:ln w="12700">
            <a:solidFill>
              <a:srgbClr val="0097E6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</a:endParaRPr>
          </a:p>
        </p:txBody>
      </p:sp>
      <p:sp>
        <p:nvSpPr>
          <p:cNvPr id="1035" name="Line 21"/>
          <p:cNvSpPr>
            <a:spLocks noChangeShapeType="1"/>
          </p:cNvSpPr>
          <p:nvPr userDrawn="1"/>
        </p:nvSpPr>
        <p:spPr bwMode="auto">
          <a:xfrm>
            <a:off x="666750" y="6276975"/>
            <a:ext cx="8364538" cy="0"/>
          </a:xfrm>
          <a:prstGeom prst="line">
            <a:avLst/>
          </a:prstGeom>
          <a:noFill/>
          <a:ln w="12700">
            <a:solidFill>
              <a:srgbClr val="0097E6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</a:endParaRPr>
          </a:p>
        </p:txBody>
      </p:sp>
      <p:pic>
        <p:nvPicPr>
          <p:cNvPr id="1036" name="Picture 30" descr="flower-art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5227638"/>
            <a:ext cx="990600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63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char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char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97E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97E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97E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97E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97E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97E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97E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97E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0097E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Growth Retardants</a:t>
            </a:r>
            <a:r>
              <a:rPr lang="en-US" smtClean="0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>
                <a:solidFill>
                  <a:srgbClr val="000000"/>
                </a:solidFill>
              </a:rPr>
              <a:t>Synthetic and natural growth retardants are sold under the trade names A-Rest</a:t>
            </a:r>
            <a:r>
              <a:rPr lang="en-US" baseline="30000" smtClean="0">
                <a:solidFill>
                  <a:srgbClr val="000000"/>
                </a:solidFill>
              </a:rPr>
              <a:t>®</a:t>
            </a:r>
            <a:r>
              <a:rPr lang="en-US" smtClean="0">
                <a:solidFill>
                  <a:srgbClr val="000000"/>
                </a:solidFill>
              </a:rPr>
              <a:t>, B-Nine</a:t>
            </a:r>
            <a:r>
              <a:rPr lang="en-US" baseline="30000" smtClean="0">
                <a:solidFill>
                  <a:srgbClr val="000000"/>
                </a:solidFill>
              </a:rPr>
              <a:t>®</a:t>
            </a:r>
            <a:r>
              <a:rPr lang="en-US" smtClean="0">
                <a:solidFill>
                  <a:srgbClr val="000000"/>
                </a:solidFill>
              </a:rPr>
              <a:t>, Bonzi</a:t>
            </a:r>
            <a:r>
              <a:rPr lang="en-US" baseline="30000" smtClean="0">
                <a:solidFill>
                  <a:srgbClr val="000000"/>
                </a:solidFill>
              </a:rPr>
              <a:t>®</a:t>
            </a:r>
            <a:r>
              <a:rPr lang="en-US" smtClean="0">
                <a:solidFill>
                  <a:srgbClr val="000000"/>
                </a:solidFill>
              </a:rPr>
              <a:t>, Sumagic</a:t>
            </a:r>
            <a:r>
              <a:rPr lang="en-US" baseline="30000" smtClean="0">
                <a:solidFill>
                  <a:srgbClr val="000000"/>
                </a:solidFill>
              </a:rPr>
              <a:t>®</a:t>
            </a:r>
            <a:r>
              <a:rPr lang="en-US" smtClean="0">
                <a:solidFill>
                  <a:srgbClr val="000000"/>
                </a:solidFill>
              </a:rPr>
              <a:t>, Cycocel</a:t>
            </a:r>
            <a:r>
              <a:rPr lang="en-US" baseline="30000" smtClean="0">
                <a:solidFill>
                  <a:srgbClr val="000000"/>
                </a:solidFill>
              </a:rPr>
              <a:t>®</a:t>
            </a:r>
            <a:r>
              <a:rPr lang="en-US" smtClean="0"/>
              <a:t>, and others.</a:t>
            </a:r>
          </a:p>
          <a:p>
            <a:pPr lvl="1" eaLnBrk="1" hangingPunct="1">
              <a:lnSpc>
                <a:spcPct val="7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Used on florist crops such as poinsettia &amp; chrysanthemum.</a:t>
            </a:r>
          </a:p>
          <a:p>
            <a:pPr lvl="2" eaLnBrk="1" hangingPunct="1">
              <a:lnSpc>
                <a:spcPct val="7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They slow elongation of stems, making sturdier, fuller plants.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On fruit crops they improve color, firmness &amp; storage life.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They act as anti-gibberellins</a:t>
            </a:r>
          </a:p>
          <a:p>
            <a:pPr lvl="2"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Inhibit plant synthesis of gibberellin</a:t>
            </a:r>
          </a:p>
          <a:p>
            <a:pPr lvl="2"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Or block the receptor sites of gibberellin so the plant does not sense the hormone</a:t>
            </a:r>
          </a:p>
        </p:txBody>
      </p:sp>
    </p:spTree>
    <p:extLst>
      <p:ext uri="{BB962C8B-B14F-4D97-AF65-F5344CB8AC3E}">
        <p14:creationId xmlns:p14="http://schemas.microsoft.com/office/powerpoint/2010/main" val="19034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Vitamins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912813"/>
            <a:ext cx="8510587" cy="190658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Overall, it is very possible that vitamins do improve plant growth in some cases.</a:t>
            </a:r>
          </a:p>
          <a:p>
            <a:pPr lvl="1"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They should never be used in place of fertilizers or</a:t>
            </a:r>
            <a:br>
              <a:rPr lang="en-US" smtClean="0"/>
            </a:br>
            <a:r>
              <a:rPr lang="en-US" smtClean="0"/>
              <a:t>proven-effective chemicals sold for use on plants.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819400"/>
            <a:ext cx="7696200" cy="3259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700" dirty="0">
                <a:solidFill>
                  <a:prstClr val="black"/>
                </a:solidFill>
              </a:rPr>
              <a:t>Often the B-vitamins are mixed with Auxins and fertilizers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r>
              <a:rPr lang="en-US" sz="2300" dirty="0">
                <a:solidFill>
                  <a:prstClr val="black"/>
                </a:solidFill>
              </a:rPr>
              <a:t>Then impossible to determine what compound us really the useful one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r>
              <a:rPr lang="en-US" sz="2300" dirty="0">
                <a:solidFill>
                  <a:prstClr val="black"/>
                </a:solidFill>
              </a:rPr>
              <a:t>It is known that plants manufacture thiamine (B1) in leaves where it moves to roots</a:t>
            </a:r>
          </a:p>
          <a:p>
            <a:pPr marL="1200150" lvl="2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r>
              <a:rPr lang="en-US" sz="2300" dirty="0">
                <a:solidFill>
                  <a:prstClr val="black"/>
                </a:solidFill>
              </a:rPr>
              <a:t>Unlikely to be deficient since they manufacture what they need</a:t>
            </a:r>
          </a:p>
        </p:txBody>
      </p:sp>
    </p:spTree>
    <p:extLst>
      <p:ext uri="{BB962C8B-B14F-4D97-AF65-F5344CB8AC3E}">
        <p14:creationId xmlns:p14="http://schemas.microsoft.com/office/powerpoint/2010/main" val="41420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ChangeArrowheads="1"/>
          </p:cNvSpPr>
          <p:nvPr/>
        </p:nvSpPr>
        <p:spPr bwMode="auto">
          <a:xfrm>
            <a:off x="7935913" y="4895850"/>
            <a:ext cx="1066800" cy="1341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</a:endParaRPr>
          </a:p>
        </p:txBody>
      </p:sp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</a:p>
        </p:txBody>
      </p:sp>
      <p:pic>
        <p:nvPicPr>
          <p:cNvPr id="67588" name="Picture 5" descr="ta03_001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89025"/>
            <a:ext cx="7578725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3278188" y="5267325"/>
            <a:ext cx="29702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000000"/>
                </a:solidFill>
              </a:rPr>
              <a:t>See the entire list on</a:t>
            </a:r>
            <a:br>
              <a:rPr lang="en-US" sz="2000" b="1" i="1">
                <a:solidFill>
                  <a:srgbClr val="000000"/>
                </a:solidFill>
              </a:rPr>
            </a:br>
            <a:r>
              <a:rPr lang="en-US" sz="2000" b="1" i="1">
                <a:solidFill>
                  <a:srgbClr val="000000"/>
                </a:solidFill>
              </a:rPr>
              <a:t>page 41 your textbook.</a:t>
            </a:r>
          </a:p>
        </p:txBody>
      </p:sp>
    </p:spTree>
    <p:extLst>
      <p:ext uri="{BB962C8B-B14F-4D97-AF65-F5344CB8AC3E}">
        <p14:creationId xmlns:p14="http://schemas.microsoft.com/office/powerpoint/2010/main" val="9321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6"/>
          <p:cNvSpPr>
            <a:spLocks noChangeArrowheads="1"/>
          </p:cNvSpPr>
          <p:nvPr/>
        </p:nvSpPr>
        <p:spPr bwMode="auto">
          <a:xfrm>
            <a:off x="7935913" y="4895850"/>
            <a:ext cx="1066800" cy="1341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</a:endParaRPr>
          </a:p>
        </p:txBody>
      </p:sp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Growth Retardants</a:t>
            </a:r>
            <a:r>
              <a:rPr lang="en-US" smtClean="0"/>
              <a:t> 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912813"/>
            <a:ext cx="8510587" cy="129698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Growth retardants can be used on hedges and lawns to slow growth and decrease maintenance.</a:t>
            </a:r>
          </a:p>
        </p:txBody>
      </p:sp>
      <p:grpSp>
        <p:nvGrpSpPr>
          <p:cNvPr id="1275922" name="Group 18"/>
          <p:cNvGrpSpPr>
            <a:grpSpLocks/>
          </p:cNvGrpSpPr>
          <p:nvPr/>
        </p:nvGrpSpPr>
        <p:grpSpPr bwMode="auto">
          <a:xfrm>
            <a:off x="690563" y="2039938"/>
            <a:ext cx="8301037" cy="3751262"/>
            <a:chOff x="435" y="1285"/>
            <a:chExt cx="5229" cy="2363"/>
          </a:xfrm>
        </p:grpSpPr>
        <p:grpSp>
          <p:nvGrpSpPr>
            <p:cNvPr id="68614" name="Group 11"/>
            <p:cNvGrpSpPr>
              <a:grpSpLocks/>
            </p:cNvGrpSpPr>
            <p:nvPr/>
          </p:nvGrpSpPr>
          <p:grpSpPr bwMode="auto">
            <a:xfrm>
              <a:off x="617" y="1440"/>
              <a:ext cx="1735" cy="1296"/>
              <a:chOff x="665" y="1748"/>
              <a:chExt cx="1735" cy="1296"/>
            </a:xfrm>
          </p:grpSpPr>
          <p:sp>
            <p:nvSpPr>
              <p:cNvPr id="68625" name="Rectangle 9"/>
              <p:cNvSpPr>
                <a:spLocks noChangeArrowheads="1"/>
              </p:cNvSpPr>
              <p:nvPr/>
            </p:nvSpPr>
            <p:spPr bwMode="auto">
              <a:xfrm>
                <a:off x="672" y="1776"/>
                <a:ext cx="1728" cy="12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They can also be used to maintain bedding plants in a compact size, giving plants a neater appearance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in formal landscapes.</a:t>
                </a:r>
              </a:p>
            </p:txBody>
          </p:sp>
          <p:sp>
            <p:nvSpPr>
              <p:cNvPr id="68626" name="Rectangle 10"/>
              <p:cNvSpPr>
                <a:spLocks noChangeArrowheads="1"/>
              </p:cNvSpPr>
              <p:nvPr/>
            </p:nvSpPr>
            <p:spPr bwMode="auto">
              <a:xfrm>
                <a:off x="665" y="1748"/>
                <a:ext cx="1728" cy="1296"/>
              </a:xfrm>
              <a:prstGeom prst="rect">
                <a:avLst/>
              </a:prstGeom>
              <a:noFill/>
              <a:ln w="25400">
                <a:solidFill>
                  <a:srgbClr val="8EBC3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8615" name="Group 17"/>
            <p:cNvGrpSpPr>
              <a:grpSpLocks/>
            </p:cNvGrpSpPr>
            <p:nvPr/>
          </p:nvGrpSpPr>
          <p:grpSpPr bwMode="auto">
            <a:xfrm>
              <a:off x="435" y="1285"/>
              <a:ext cx="5229" cy="2363"/>
              <a:chOff x="435" y="1285"/>
              <a:chExt cx="5229" cy="2363"/>
            </a:xfrm>
          </p:grpSpPr>
          <p:grpSp>
            <p:nvGrpSpPr>
              <p:cNvPr id="68616" name="Group 12"/>
              <p:cNvGrpSpPr>
                <a:grpSpLocks/>
              </p:cNvGrpSpPr>
              <p:nvPr/>
            </p:nvGrpSpPr>
            <p:grpSpPr bwMode="auto">
              <a:xfrm>
                <a:off x="435" y="2976"/>
                <a:ext cx="2349" cy="628"/>
                <a:chOff x="396" y="3072"/>
                <a:chExt cx="2349" cy="628"/>
              </a:xfrm>
            </p:grpSpPr>
            <p:grpSp>
              <p:nvGrpSpPr>
                <p:cNvPr id="68621" name="Group 4"/>
                <p:cNvGrpSpPr>
                  <a:grpSpLocks/>
                </p:cNvGrpSpPr>
                <p:nvPr/>
              </p:nvGrpSpPr>
              <p:grpSpPr bwMode="auto">
                <a:xfrm>
                  <a:off x="396" y="3072"/>
                  <a:ext cx="228" cy="247"/>
                  <a:chOff x="396" y="3679"/>
                  <a:chExt cx="228" cy="247"/>
                </a:xfrm>
              </p:grpSpPr>
              <p:pic>
                <p:nvPicPr>
                  <p:cNvPr id="68623" name="Picture 5" descr="star-2z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96" y="3682"/>
                    <a:ext cx="225" cy="2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68624" name="Picture 6" descr="star-1z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99" y="3679"/>
                    <a:ext cx="225" cy="2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68622" name="Text Box 7"/>
                <p:cNvSpPr txBox="1">
                  <a:spLocks noChangeArrowheads="1"/>
                </p:cNvSpPr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438" y="3106"/>
                  <a:ext cx="2307" cy="5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aseline="-25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2400" baseline="-25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2400" baseline="-25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2400" baseline="-25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2400" baseline="-25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-25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-25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-25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aseline="-250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b="1" baseline="0">
                      <a:solidFill>
                        <a:srgbClr val="272727"/>
                      </a:solidFill>
                    </a:rPr>
                    <a:t>Figure 3-10 </a:t>
                  </a:r>
                  <a:r>
                    <a:rPr lang="en-US" sz="1400" baseline="0">
                      <a:solidFill>
                        <a:srgbClr val="000000"/>
                      </a:solidFill>
                    </a:rPr>
                    <a:t>A shrub treated (left) and untreated (right) with Atrimmec® growth retardant. Courtesy  of PBI/Gordon Company, Kansas City, Mo.</a:t>
                  </a:r>
                </a:p>
              </p:txBody>
            </p:sp>
          </p:grpSp>
          <p:pic>
            <p:nvPicPr>
              <p:cNvPr id="68617" name="Picture 8" descr="fg03_010000_AAIZBDR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2" y="1285"/>
                <a:ext cx="3072" cy="2363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rgbClr val="0097E6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8618" name="Rectangle 13"/>
              <p:cNvSpPr>
                <a:spLocks noChangeArrowheads="1"/>
              </p:cNvSpPr>
              <p:nvPr/>
            </p:nvSpPr>
            <p:spPr bwMode="auto">
              <a:xfrm>
                <a:off x="2731" y="1296"/>
                <a:ext cx="259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sz="2000" b="1">
                    <a:solidFill>
                      <a:srgbClr val="000000"/>
                    </a:solidFill>
                  </a:rPr>
                  <a:t>TREATED              UNTREATED</a:t>
                </a:r>
              </a:p>
            </p:txBody>
          </p:sp>
          <p:sp>
            <p:nvSpPr>
              <p:cNvPr id="68619" name="Line 14"/>
              <p:cNvSpPr>
                <a:spLocks noChangeShapeType="1"/>
              </p:cNvSpPr>
              <p:nvPr/>
            </p:nvSpPr>
            <p:spPr bwMode="auto">
              <a:xfrm>
                <a:off x="3072" y="1570"/>
                <a:ext cx="0" cy="9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0" name="Line 15"/>
              <p:cNvSpPr>
                <a:spLocks noChangeShapeType="1"/>
              </p:cNvSpPr>
              <p:nvPr/>
            </p:nvSpPr>
            <p:spPr bwMode="auto">
              <a:xfrm>
                <a:off x="4608" y="1570"/>
                <a:ext cx="0" cy="4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aseline="-250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680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Growth Retardants</a:t>
            </a:r>
            <a:r>
              <a:rPr lang="en-US" smtClean="0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Abscisic acid (ABA) is a growth retardant that may induce abscission and does induce dormancy and inhibit seed germination.</a:t>
            </a:r>
          </a:p>
          <a:p>
            <a:pPr lvl="1"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Its action can be counteracted by growth-inducing chemicals such as auxins, gibberellins, and cytokinins.</a:t>
            </a:r>
          </a:p>
          <a:p>
            <a:pPr lvl="2" eaLnBrk="1" hangingPunct="1">
              <a:lnSpc>
                <a:spcPct val="7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Appears to be very involved with stress resistance.</a:t>
            </a:r>
          </a:p>
        </p:txBody>
      </p:sp>
    </p:spTree>
    <p:extLst>
      <p:ext uri="{BB962C8B-B14F-4D97-AF65-F5344CB8AC3E}">
        <p14:creationId xmlns:p14="http://schemas.microsoft.com/office/powerpoint/2010/main" val="14777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Growth Retardants</a:t>
            </a:r>
            <a:r>
              <a:rPr lang="en-US" smtClean="0"/>
              <a:t> </a:t>
            </a: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912813"/>
            <a:ext cx="8510587" cy="327818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A number of growth retardants have also been used to control lawn growth &amp; reduce mowing frequency.</a:t>
            </a:r>
          </a:p>
          <a:p>
            <a:pPr lvl="1"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Maleic hydrazide &amp; mefluidide reduce growth or stop flowering.</a:t>
            </a:r>
          </a:p>
          <a:p>
            <a:pPr lvl="1"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EPTC and amidochlor reduce growth or flowering.</a:t>
            </a:r>
          </a:p>
          <a:p>
            <a:pPr lvl="2" eaLnBrk="1" hangingPunct="1">
              <a:lnSpc>
                <a:spcPct val="6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But cannot stop it completely.</a:t>
            </a:r>
          </a:p>
        </p:txBody>
      </p:sp>
      <p:sp>
        <p:nvSpPr>
          <p:cNvPr id="1278980" name="Rectangle 4"/>
          <p:cNvSpPr>
            <a:spLocks noChangeArrowheads="1"/>
          </p:cNvSpPr>
          <p:nvPr/>
        </p:nvSpPr>
        <p:spPr bwMode="auto">
          <a:xfrm>
            <a:off x="534988" y="3735388"/>
            <a:ext cx="8510587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ts val="1200"/>
              </a:spcBef>
              <a:spcAft>
                <a:spcPts val="300"/>
              </a:spcAft>
              <a:buFontTx/>
              <a:buChar char="•"/>
            </a:pPr>
            <a:r>
              <a:rPr lang="en-US" sz="2700">
                <a:solidFill>
                  <a:srgbClr val="000000"/>
                </a:solidFill>
              </a:rPr>
              <a:t>These chemicals must be used carefully, and the results are not always predictable.</a:t>
            </a:r>
          </a:p>
          <a:p>
            <a:pPr marL="742950" lvl="1" indent="-285750" fontAlgn="base">
              <a:spcBef>
                <a:spcPts val="1200"/>
              </a:spcBef>
              <a:spcAft>
                <a:spcPts val="300"/>
              </a:spcAft>
              <a:buFontTx/>
              <a:buChar char="–"/>
            </a:pPr>
            <a:r>
              <a:rPr lang="en-US" sz="2300">
                <a:solidFill>
                  <a:srgbClr val="000000"/>
                </a:solidFill>
              </a:rPr>
              <a:t>Unacceptable color loss, injury and lessened ability</a:t>
            </a:r>
            <a:br>
              <a:rPr lang="en-US" sz="2300">
                <a:solidFill>
                  <a:srgbClr val="000000"/>
                </a:solidFill>
              </a:rPr>
            </a:br>
            <a:r>
              <a:rPr lang="en-US" sz="2300">
                <a:solidFill>
                  <a:srgbClr val="000000"/>
                </a:solidFill>
              </a:rPr>
              <a:t>of the turf to recover from disease &amp; pest problems</a:t>
            </a:r>
            <a:br>
              <a:rPr lang="en-US" sz="2300">
                <a:solidFill>
                  <a:srgbClr val="000000"/>
                </a:solidFill>
              </a:rPr>
            </a:br>
            <a:r>
              <a:rPr lang="en-US" sz="2300">
                <a:solidFill>
                  <a:srgbClr val="000000"/>
                </a:solidFill>
              </a:rPr>
              <a:t>can result.</a:t>
            </a:r>
          </a:p>
        </p:txBody>
      </p:sp>
    </p:spTree>
    <p:extLst>
      <p:ext uri="{BB962C8B-B14F-4D97-AF65-F5344CB8AC3E}">
        <p14:creationId xmlns:p14="http://schemas.microsoft.com/office/powerpoint/2010/main" val="11985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7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7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7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78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7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78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8979" grpId="0" build="p" bldLvl="2" autoUpdateAnimBg="0"/>
      <p:bldP spid="127898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Growth Retardants</a:t>
            </a:r>
            <a:r>
              <a:rPr lang="en-US" smtClean="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Ethylene is a retardant, with use dates to Chinese practices of ripening fruits in incense-filled rooms.</a:t>
            </a:r>
          </a:p>
          <a:p>
            <a:pPr lvl="1"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Later determined to be ethylene gas given off in</a:t>
            </a:r>
            <a:br>
              <a:rPr lang="en-US" smtClean="0"/>
            </a:br>
            <a:r>
              <a:rPr lang="en-US" smtClean="0"/>
              <a:t>the fumes that caused the accelerated ripening.</a:t>
            </a:r>
          </a:p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Ethylene is also produced by the ripening fruits themselves, wounded plant parts or by cut flowers.</a:t>
            </a:r>
          </a:p>
          <a:p>
            <a:pPr lvl="1" eaLnBrk="1" hangingPunct="1">
              <a:lnSpc>
                <a:spcPct val="6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It can be manufactured.</a:t>
            </a:r>
          </a:p>
          <a:p>
            <a:pPr lvl="1" eaLnBrk="1" hangingPunct="1">
              <a:lnSpc>
                <a:spcPct val="6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Is a by-product of incomplete combusion</a:t>
            </a:r>
          </a:p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Ethylene also ages plant parts such as flowers, causing them to abscise, and induces flowering</a:t>
            </a:r>
            <a:br>
              <a:rPr lang="en-US" smtClean="0"/>
            </a:br>
            <a:r>
              <a:rPr lang="en-US" smtClean="0"/>
              <a:t>in a limited number of species.</a:t>
            </a:r>
          </a:p>
        </p:txBody>
      </p:sp>
    </p:spTree>
    <p:extLst>
      <p:ext uri="{BB962C8B-B14F-4D97-AF65-F5344CB8AC3E}">
        <p14:creationId xmlns:p14="http://schemas.microsoft.com/office/powerpoint/2010/main" val="10376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Growth Retardants</a:t>
            </a:r>
            <a:r>
              <a:rPr lang="en-US" smtClean="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Pineapples and other members of the bromeliad family will bloom when treated with ethylene.</a:t>
            </a:r>
          </a:p>
          <a:p>
            <a:pPr lvl="1"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/>
              <a:t>In commercial greenhouses, the product used for</a:t>
            </a:r>
            <a:br>
              <a:rPr lang="en-US" smtClean="0"/>
            </a:br>
            <a:r>
              <a:rPr lang="en-US" smtClean="0"/>
              <a:t>ethylene generation is Florel</a:t>
            </a:r>
            <a:r>
              <a:rPr lang="en-US" baseline="30000" smtClean="0"/>
              <a:t>®</a:t>
            </a:r>
            <a:r>
              <a:rPr lang="en-US" smtClean="0"/>
              <a:t> or ethephon.</a:t>
            </a:r>
          </a:p>
        </p:txBody>
      </p:sp>
    </p:spTree>
    <p:extLst>
      <p:ext uri="{BB962C8B-B14F-4D97-AF65-F5344CB8AC3E}">
        <p14:creationId xmlns:p14="http://schemas.microsoft.com/office/powerpoint/2010/main" val="1125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Pinching Agents</a:t>
            </a:r>
            <a:r>
              <a:rPr lang="en-US" smtClean="0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smtClean="0">
                <a:solidFill>
                  <a:srgbClr val="000000"/>
                </a:solidFill>
              </a:rPr>
              <a:t>Pinching agent chemicals are used commercially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to kill terminal vegetative buds.</a:t>
            </a:r>
          </a:p>
          <a:p>
            <a:pPr lvl="1" eaLnBrk="1" hangingPunct="1">
              <a:lnSpc>
                <a:spcPct val="7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>
                <a:solidFill>
                  <a:srgbClr val="000000"/>
                </a:solidFill>
              </a:rPr>
              <a:t>To promote branching &amp; a more bushy, attractive plant.</a:t>
            </a:r>
          </a:p>
          <a:p>
            <a:pPr lvl="2" eaLnBrk="1" hangingPunct="1">
              <a:lnSpc>
                <a:spcPct val="7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mtClean="0">
                <a:solidFill>
                  <a:srgbClr val="000000"/>
                </a:solidFill>
              </a:rPr>
              <a:t>OffShoot-0</a:t>
            </a:r>
            <a:r>
              <a:rPr lang="en-US" baseline="30000" smtClean="0">
                <a:solidFill>
                  <a:srgbClr val="000000"/>
                </a:solidFill>
              </a:rPr>
              <a:t>®</a:t>
            </a:r>
            <a:r>
              <a:rPr lang="en-US" smtClean="0">
                <a:solidFill>
                  <a:srgbClr val="000000"/>
                </a:solidFill>
              </a:rPr>
              <a:t> &amp; Atrimmec</a:t>
            </a:r>
            <a:r>
              <a:rPr lang="en-US" baseline="30000" smtClean="0">
                <a:solidFill>
                  <a:srgbClr val="000000"/>
                </a:solidFill>
              </a:rPr>
              <a:t>®</a:t>
            </a:r>
            <a:r>
              <a:rPr lang="en-US" smtClean="0"/>
              <a:t> are mainly used for this purpose.</a:t>
            </a:r>
          </a:p>
        </p:txBody>
      </p:sp>
      <p:pic>
        <p:nvPicPr>
          <p:cNvPr id="73732" name="Picture 2" descr="http://www.cochrancorp.com/ofsho%20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54338"/>
            <a:ext cx="2057400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4" descr="Atrimmec® Product Sh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r="12000" b="17241"/>
          <a:stretch>
            <a:fillRect/>
          </a:stretch>
        </p:blipFill>
        <p:spPr bwMode="auto">
          <a:xfrm>
            <a:off x="1752600" y="2760663"/>
            <a:ext cx="22098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4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600" smtClean="0"/>
              <a:t>HORMONES &amp; GROWTH-REGULATING CHEMICALS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Vitamins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912813"/>
            <a:ext cx="8510587" cy="274478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dirty="0" smtClean="0"/>
              <a:t>Vitamins are sold occasionally as stimulants for plant growth and for use after transplanting.</a:t>
            </a:r>
          </a:p>
          <a:p>
            <a:pPr lvl="1" eaLnBrk="1" hangingPunct="1">
              <a:lnSpc>
                <a:spcPct val="7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dirty="0" smtClean="0"/>
              <a:t>The same vitamins sold for human use.</a:t>
            </a:r>
          </a:p>
          <a:p>
            <a:pPr lvl="2" eaLnBrk="1" hangingPunct="1">
              <a:lnSpc>
                <a:spcPct val="6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dirty="0" smtClean="0"/>
              <a:t>But act more as hormones in plants.</a:t>
            </a:r>
          </a:p>
          <a:p>
            <a:pPr lvl="2" eaLnBrk="1" hangingPunct="1">
              <a:lnSpc>
                <a:spcPct val="6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dirty="0" smtClean="0"/>
              <a:t>Particularly B vitamins.</a:t>
            </a:r>
          </a:p>
        </p:txBody>
      </p:sp>
      <p:sp>
        <p:nvSpPr>
          <p:cNvPr id="1180676" name="Rectangle 4"/>
          <p:cNvSpPr>
            <a:spLocks noChangeArrowheads="1"/>
          </p:cNvSpPr>
          <p:nvPr/>
        </p:nvSpPr>
        <p:spPr bwMode="auto">
          <a:xfrm>
            <a:off x="534988" y="3103563"/>
            <a:ext cx="85105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ts val="1200"/>
              </a:spcBef>
              <a:spcAft>
                <a:spcPts val="300"/>
              </a:spcAft>
              <a:buFontTx/>
              <a:buChar char="•"/>
            </a:pPr>
            <a:r>
              <a:rPr lang="en-US" sz="2700">
                <a:solidFill>
                  <a:srgbClr val="000000"/>
                </a:solidFill>
              </a:rPr>
              <a:t>Vitamin effectiveness has not been determined fully.</a:t>
            </a:r>
          </a:p>
          <a:p>
            <a:pPr marL="742950" lvl="1" indent="-285750" fontAlgn="base">
              <a:spcBef>
                <a:spcPts val="1200"/>
              </a:spcBef>
              <a:spcAft>
                <a:spcPts val="300"/>
              </a:spcAft>
              <a:buFontTx/>
              <a:buChar char="–"/>
            </a:pPr>
            <a:r>
              <a:rPr lang="en-US" sz="2300">
                <a:solidFill>
                  <a:srgbClr val="000000"/>
                </a:solidFill>
              </a:rPr>
              <a:t>When used on bean seeds, limited experiments have shown improved germination rates.</a:t>
            </a:r>
          </a:p>
          <a:p>
            <a:pPr marL="1143000" lvl="2" indent="-228600" fontAlgn="base">
              <a:lnSpc>
                <a:spcPct val="70000"/>
              </a:lnSpc>
              <a:spcBef>
                <a:spcPts val="1200"/>
              </a:spcBef>
              <a:spcAft>
                <a:spcPts val="300"/>
              </a:spcAft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And decrease the time from seed sowing to harvest.</a:t>
            </a:r>
          </a:p>
          <a:p>
            <a:pPr marL="742950" lvl="1" indent="-285750" fontAlgn="base">
              <a:spcBef>
                <a:spcPts val="1200"/>
              </a:spcBef>
              <a:spcAft>
                <a:spcPts val="300"/>
              </a:spcAft>
              <a:buFontTx/>
              <a:buChar char="–"/>
            </a:pPr>
            <a:r>
              <a:rPr lang="en-US" sz="2300">
                <a:solidFill>
                  <a:srgbClr val="000000"/>
                </a:solidFill>
              </a:rPr>
              <a:t>Increases in yield have been reported on some species.</a:t>
            </a:r>
          </a:p>
        </p:txBody>
      </p:sp>
    </p:spTree>
    <p:extLst>
      <p:ext uri="{BB962C8B-B14F-4D97-AF65-F5344CB8AC3E}">
        <p14:creationId xmlns:p14="http://schemas.microsoft.com/office/powerpoint/2010/main" val="49532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0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0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0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0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0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80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0676" grpId="0" build="p" bldLvl="2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2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CC00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8EBC3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8EBC3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528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HORMONES &amp; GROWTH-REGULATING CHEMICALS Growth Retardants </vt:lpstr>
      <vt:lpstr>HORMONES &amp; GROWTH-REGULATING CHEMICALS</vt:lpstr>
      <vt:lpstr>HORMONES &amp; GROWTH-REGULATING CHEMICALS Growth Retardants </vt:lpstr>
      <vt:lpstr>HORMONES &amp; GROWTH-REGULATING CHEMICALS Growth Retardants </vt:lpstr>
      <vt:lpstr>HORMONES &amp; GROWTH-REGULATING CHEMICALS Growth Retardants </vt:lpstr>
      <vt:lpstr>HORMONES &amp; GROWTH-REGULATING CHEMICALS Growth Retardants </vt:lpstr>
      <vt:lpstr>HORMONES &amp; GROWTH-REGULATING CHEMICALS Growth Retardants </vt:lpstr>
      <vt:lpstr>HORMONES &amp; GROWTH-REGULATING CHEMICALS Pinching Agents </vt:lpstr>
      <vt:lpstr>HORMONES &amp; GROWTH-REGULATING CHEMICALS Vitamins</vt:lpstr>
      <vt:lpstr>HORMONES &amp; GROWTH-REGULATING CHEMICALS Vitamins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HORMONES &amp; GROWTH-REGULATING CHEMICALS Growth Retardants </dc:title>
  <dc:creator>MCaron</dc:creator>
  <cp:lastModifiedBy>MCaron</cp:lastModifiedBy>
  <cp:revision>1</cp:revision>
  <dcterms:created xsi:type="dcterms:W3CDTF">2012-05-17T20:48:39Z</dcterms:created>
  <dcterms:modified xsi:type="dcterms:W3CDTF">2012-05-17T20:49:42Z</dcterms:modified>
</cp:coreProperties>
</file>