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61" r:id="rId3"/>
    <p:sldId id="262" r:id="rId4"/>
    <p:sldId id="263" r:id="rId5"/>
    <p:sldId id="264" r:id="rId6"/>
    <p:sldId id="265" r:id="rId7"/>
    <p:sldId id="257" r:id="rId8"/>
    <p:sldId id="258" r:id="rId9"/>
    <p:sldId id="259" r:id="rId10"/>
    <p:sldId id="260" r:id="rId11"/>
    <p:sldId id="268" r:id="rId12"/>
    <p:sldId id="266" r:id="rId13"/>
    <p:sldId id="269" r:id="rId14"/>
    <p:sldId id="270" r:id="rId15"/>
    <p:sldId id="271" r:id="rId16"/>
    <p:sldId id="278" r:id="rId17"/>
    <p:sldId id="274" r:id="rId18"/>
    <p:sldId id="279"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91" d="100"/>
          <a:sy n="91" d="100"/>
        </p:scale>
        <p:origin x="-16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37A68-A4EE-44D2-95C9-504016FAAB61}" type="datetimeFigureOut">
              <a:rPr lang="en-US" smtClean="0"/>
              <a:t>6/7/13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491C9-F949-42CC-B4E4-0779C0D4EFC8}" type="slidenum">
              <a:rPr lang="en-US" smtClean="0"/>
              <a:t>‹#›</a:t>
            </a:fld>
            <a:endParaRPr lang="en-US"/>
          </a:p>
        </p:txBody>
      </p:sp>
    </p:spTree>
    <p:extLst>
      <p:ext uri="{BB962C8B-B14F-4D97-AF65-F5344CB8AC3E}">
        <p14:creationId xmlns:p14="http://schemas.microsoft.com/office/powerpoint/2010/main" val="188511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400" dirty="0" smtClean="0"/>
              <a:t>Google cows and steroids and you can find the picture below.</a:t>
            </a:r>
          </a:p>
          <a:p>
            <a:pPr lvl="1"/>
            <a:r>
              <a:rPr lang="en-US" sz="2400" dirty="0" smtClean="0"/>
              <a:t>This cow is NOT on steroids, but is in fact a Belgian Blue, a breed known for a</a:t>
            </a:r>
            <a:r>
              <a:rPr lang="en-US" sz="2400" baseline="0" dirty="0" smtClean="0"/>
              <a:t> </a:t>
            </a:r>
            <a:r>
              <a:rPr lang="en-US" sz="2400" dirty="0" smtClean="0"/>
              <a:t>double muscling.</a:t>
            </a:r>
          </a:p>
          <a:p>
            <a:endParaRPr lang="en-US" dirty="0"/>
          </a:p>
        </p:txBody>
      </p:sp>
      <p:sp>
        <p:nvSpPr>
          <p:cNvPr id="4" name="Slide Number Placeholder 3"/>
          <p:cNvSpPr>
            <a:spLocks noGrp="1"/>
          </p:cNvSpPr>
          <p:nvPr>
            <p:ph type="sldNum" sz="quarter" idx="10"/>
          </p:nvPr>
        </p:nvSpPr>
        <p:spPr/>
        <p:txBody>
          <a:bodyPr/>
          <a:lstStyle/>
          <a:p>
            <a:fld id="{AD8491C9-F949-42CC-B4E4-0779C0D4EFC8}" type="slidenum">
              <a:rPr lang="en-US" smtClean="0"/>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8491C9-F949-42CC-B4E4-0779C0D4EFC8}" type="slidenum">
              <a:rPr lang="en-US" smtClean="0"/>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DCF5CFF-1745-4028-9B5E-AE84F7E4F5AB}" type="datetimeFigureOut">
              <a:rPr lang="en-US" smtClean="0"/>
              <a:t>6/7/13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D6D98C2-0194-4AA6-A034-D9F29167D2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CF5CFF-1745-4028-9B5E-AE84F7E4F5AB}"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D98C2-0194-4AA6-A034-D9F29167D2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CF5CFF-1745-4028-9B5E-AE84F7E4F5AB}" type="datetimeFigureOut">
              <a:rPr lang="en-US" smtClean="0"/>
              <a:t>6/7/13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D98C2-0194-4AA6-A034-D9F29167D2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DCF5CFF-1745-4028-9B5E-AE84F7E4F5AB}" type="datetimeFigureOut">
              <a:rPr lang="en-US" smtClean="0"/>
              <a:t>6/7/13</a:t>
            </a:fld>
            <a:endParaRPr lang="en-US"/>
          </a:p>
        </p:txBody>
      </p:sp>
      <p:sp>
        <p:nvSpPr>
          <p:cNvPr id="9" name="Slide Number Placeholder 8"/>
          <p:cNvSpPr>
            <a:spLocks noGrp="1"/>
          </p:cNvSpPr>
          <p:nvPr>
            <p:ph type="sldNum" sz="quarter" idx="15"/>
          </p:nvPr>
        </p:nvSpPr>
        <p:spPr/>
        <p:txBody>
          <a:bodyPr rtlCol="0"/>
          <a:lstStyle/>
          <a:p>
            <a:fld id="{FD6D98C2-0194-4AA6-A034-D9F29167D22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DCF5CFF-1745-4028-9B5E-AE84F7E4F5AB}" type="datetimeFigureOut">
              <a:rPr lang="en-US" smtClean="0"/>
              <a:t>6/7/13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D6D98C2-0194-4AA6-A034-D9F29167D2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CF5CFF-1745-4028-9B5E-AE84F7E4F5AB}" type="datetimeFigureOut">
              <a:rPr lang="en-US" smtClean="0"/>
              <a:t>6/7/13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D98C2-0194-4AA6-A034-D9F29167D22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DCF5CFF-1745-4028-9B5E-AE84F7E4F5AB}" type="datetimeFigureOut">
              <a:rPr lang="en-US" smtClean="0"/>
              <a:t>6/7/13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6D98C2-0194-4AA6-A034-D9F29167D22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DCF5CFF-1745-4028-9B5E-AE84F7E4F5AB}" type="datetimeFigureOut">
              <a:rPr lang="en-US" smtClean="0"/>
              <a:t>6/7/13</a:t>
            </a:fld>
            <a:endParaRPr lang="en-US"/>
          </a:p>
        </p:txBody>
      </p:sp>
      <p:sp>
        <p:nvSpPr>
          <p:cNvPr id="7" name="Slide Number Placeholder 6"/>
          <p:cNvSpPr>
            <a:spLocks noGrp="1"/>
          </p:cNvSpPr>
          <p:nvPr>
            <p:ph type="sldNum" sz="quarter" idx="11"/>
          </p:nvPr>
        </p:nvSpPr>
        <p:spPr/>
        <p:txBody>
          <a:bodyPr rtlCol="0"/>
          <a:lstStyle/>
          <a:p>
            <a:fld id="{FD6D98C2-0194-4AA6-A034-D9F29167D22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F5CFF-1745-4028-9B5E-AE84F7E4F5AB}" type="datetimeFigureOut">
              <a:rPr lang="en-US" smtClean="0"/>
              <a:t>6/7/13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D98C2-0194-4AA6-A034-D9F29167D2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DCF5CFF-1745-4028-9B5E-AE84F7E4F5AB}" type="datetimeFigureOut">
              <a:rPr lang="en-US" smtClean="0"/>
              <a:t>6/7/13</a:t>
            </a:fld>
            <a:endParaRPr lang="en-US"/>
          </a:p>
        </p:txBody>
      </p:sp>
      <p:sp>
        <p:nvSpPr>
          <p:cNvPr id="22" name="Slide Number Placeholder 21"/>
          <p:cNvSpPr>
            <a:spLocks noGrp="1"/>
          </p:cNvSpPr>
          <p:nvPr>
            <p:ph type="sldNum" sz="quarter" idx="15"/>
          </p:nvPr>
        </p:nvSpPr>
        <p:spPr/>
        <p:txBody>
          <a:bodyPr rtlCol="0"/>
          <a:lstStyle/>
          <a:p>
            <a:fld id="{FD6D98C2-0194-4AA6-A034-D9F29167D22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DCF5CFF-1745-4028-9B5E-AE84F7E4F5AB}" type="datetimeFigureOut">
              <a:rPr lang="en-US" smtClean="0"/>
              <a:t>6/7/13</a:t>
            </a:fld>
            <a:endParaRPr lang="en-US"/>
          </a:p>
        </p:txBody>
      </p:sp>
      <p:sp>
        <p:nvSpPr>
          <p:cNvPr id="18" name="Slide Number Placeholder 17"/>
          <p:cNvSpPr>
            <a:spLocks noGrp="1"/>
          </p:cNvSpPr>
          <p:nvPr>
            <p:ph type="sldNum" sz="quarter" idx="11"/>
          </p:nvPr>
        </p:nvSpPr>
        <p:spPr/>
        <p:txBody>
          <a:bodyPr rtlCol="0"/>
          <a:lstStyle/>
          <a:p>
            <a:fld id="{FD6D98C2-0194-4AA6-A034-D9F29167D22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CF5CFF-1745-4028-9B5E-AE84F7E4F5AB}" type="datetimeFigureOut">
              <a:rPr lang="en-US" smtClean="0"/>
              <a:t>6/7/13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D6D98C2-0194-4AA6-A034-D9F29167D2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K_FLzFbOzNz7LM&amp;tbnid=9ESu7Hjvp9qEnM:&amp;ved=0CAUQjRw&amp;url=http://www.tomorrowstrends.com/2012/11/private-investigation-proves-to-be-perfect-post-military-career/&amp;ei=P9xlUda7NaWIiAL824CQCQ&amp;bvm=bv.45107431,d.cGE&amp;psig=AFQjCNF5-CpS-azBUz-pSpjT3oSGOOu8OQ&amp;ust=1365716387638282" TargetMode="Externa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google.com/url?sa=i&amp;rct=j&amp;q=&amp;esrc=s&amp;frm=1&amp;source=images&amp;cd=&amp;cad=rja&amp;docid=z5zJYaEEgpYkbM&amp;tbnid=3CHBeWZngbz7gM:&amp;ved=0CAUQjRw&amp;url=http://blog.ketchum.com/consumers-losing-trust-in-brands/&amp;ei=ed1lUcetFKzVigKjuYGYBg&amp;bvm=bv.45107431,d.cGE&amp;psig=AFQjCNHPWatOX-2vuMB9HVNjqq-9wcp9Gw&amp;ust=1365716723732154" TargetMode="External"/><Relationship Id="rId3"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amp;esrc=s&amp;frm=1&amp;source=images&amp;cd=&amp;cad=rja&amp;docid=Bs2h6f9B-56i-M&amp;tbnid=y_SkcxmBtgXBAM:&amp;ved=0CAUQjRw&amp;url=http://waterytart23.blogspot.com/2013/01/iwsg-baby-steps.html&amp;ei=yuNlUeOqGoGpiQL0sYH4Dg&amp;bvm=bv.45107431,d.cGE&amp;psig=AFQjCNEr_miNJ11SoaD6M_p4EFsjkLnKmg&amp;ust=1365718342703754" TargetMode="External"/><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google.com/url?sa=i&amp;rct=j&amp;q=&amp;esrc=s&amp;frm=1&amp;source=images&amp;cd=&amp;cad=rja&amp;docid=gS3spp91iph5ZM&amp;tbnid=GURN-4EAgNdUaM:&amp;ved=0CAUQjRw&amp;url=http://www.villagelife.com/news/the-year-of-the-vegetable/attachment/firstgraders-web/&amp;ei=vcdlUc3qIaKPiALBhIGYDw&amp;bvm=bv.45107431,d.cGE&amp;psig=AFQjCNH_CGV97FG0NcTYqFVF0ssW7pgEOQ&amp;ust=1365711151407308" TargetMode="External"/><Relationship Id="rId5"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ahgbrokers.com/career-opportuniti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rmx4twCK3_I" TargetMode="External"/><Relationship Id="rId4" Type="http://schemas.openxmlformats.org/officeDocument/2006/relationships/hyperlink" Target="http://www.google.com/url?sa=i&amp;rct=j&amp;q=&amp;esrc=s&amp;frm=1&amp;source=images&amp;cd=&amp;cad=rja&amp;docid=4MEyeKp_pwnezM&amp;tbnid=t52fsn1htPzgsM:&amp;ved=0CAUQjRw&amp;url=http://www.vinecagray.com/blog/&amp;ei=I8hlUdznH9GvigKxwIDoCQ&amp;bvm=bv.45107431,d.cGE&amp;psig=AFQjCNG6K3mmMeIsWgZzLMwjZtShmpQ2VA&amp;ust=1365711255550086" TargetMode="External"/><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Journalistic Writing</a:t>
            </a:r>
            <a:endParaRPr lang="en-US" dirty="0"/>
          </a:p>
        </p:txBody>
      </p:sp>
      <p:sp>
        <p:nvSpPr>
          <p:cNvPr id="3" name="Subtitle 2"/>
          <p:cNvSpPr>
            <a:spLocks noGrp="1"/>
          </p:cNvSpPr>
          <p:nvPr>
            <p:ph type="subTitle" idx="1"/>
          </p:nvPr>
        </p:nvSpPr>
        <p:spPr/>
        <p:txBody>
          <a:bodyPr/>
          <a:lstStyle/>
          <a:p>
            <a:r>
              <a:rPr lang="en-US" dirty="0" smtClean="0"/>
              <a:t>Agricultural </a:t>
            </a:r>
            <a:r>
              <a:rPr lang="en-US" dirty="0" smtClean="0"/>
              <a:t>Communications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a:t>
            </a:r>
            <a:endParaRPr lang="en-US" dirty="0"/>
          </a:p>
        </p:txBody>
      </p:sp>
      <p:sp>
        <p:nvSpPr>
          <p:cNvPr id="3" name="Content Placeholder 2"/>
          <p:cNvSpPr>
            <a:spLocks noGrp="1"/>
          </p:cNvSpPr>
          <p:nvPr>
            <p:ph sz="quarter" idx="1"/>
          </p:nvPr>
        </p:nvSpPr>
        <p:spPr/>
        <p:txBody>
          <a:bodyPr>
            <a:normAutofit fontScale="55000" lnSpcReduction="20000"/>
          </a:bodyPr>
          <a:lstStyle/>
          <a:p>
            <a:r>
              <a:rPr lang="en-US" sz="3800" dirty="0" smtClean="0"/>
              <a:t>News stories should have 2+ </a:t>
            </a:r>
          </a:p>
          <a:p>
            <a:pPr>
              <a:buNone/>
            </a:pPr>
            <a:r>
              <a:rPr lang="en-US" sz="3800" dirty="0" smtClean="0"/>
              <a:t>interview sources.</a:t>
            </a:r>
          </a:p>
          <a:p>
            <a:pPr>
              <a:buNone/>
            </a:pPr>
            <a:endParaRPr lang="en-US" sz="3800" dirty="0" smtClean="0"/>
          </a:p>
          <a:p>
            <a:r>
              <a:rPr lang="en-US" sz="3800" dirty="0" smtClean="0"/>
              <a:t>When selecting interviewees,</a:t>
            </a:r>
          </a:p>
          <a:p>
            <a:pPr>
              <a:buNone/>
            </a:pPr>
            <a:r>
              <a:rPr lang="en-US" sz="3800" dirty="0" smtClean="0"/>
              <a:t>determine several</a:t>
            </a:r>
          </a:p>
          <a:p>
            <a:pPr>
              <a:buNone/>
            </a:pPr>
            <a:r>
              <a:rPr lang="en-US" sz="3800" dirty="0" smtClean="0"/>
              <a:t>possible choices.</a:t>
            </a:r>
          </a:p>
          <a:p>
            <a:pPr>
              <a:buNone/>
            </a:pPr>
            <a:endParaRPr lang="en-US" sz="3800" dirty="0" smtClean="0"/>
          </a:p>
          <a:p>
            <a:r>
              <a:rPr lang="en-US" sz="3800" dirty="0" smtClean="0"/>
              <a:t>Choose experts in the field and eyewitness when possible.  Also people who are impacted make good interviewees.</a:t>
            </a:r>
          </a:p>
          <a:p>
            <a:pPr>
              <a:buNone/>
            </a:pPr>
            <a:endParaRPr lang="en-US" dirty="0" smtClean="0"/>
          </a:p>
          <a:p>
            <a:pPr>
              <a:buNone/>
            </a:pPr>
            <a:endParaRPr lang="en-US" dirty="0" smtClean="0">
              <a:latin typeface="Boulder" pitchFamily="2" charset="0"/>
            </a:endParaRPr>
          </a:p>
          <a:p>
            <a:pPr>
              <a:buNone/>
            </a:pPr>
            <a:endParaRPr lang="en-US" dirty="0" smtClean="0">
              <a:latin typeface="Boulder" pitchFamily="2" charset="0"/>
            </a:endParaRPr>
          </a:p>
          <a:p>
            <a:pPr>
              <a:buNone/>
            </a:pPr>
            <a:r>
              <a:rPr lang="en-US" sz="4400" dirty="0" smtClean="0">
                <a:solidFill>
                  <a:schemeClr val="accent3">
                    <a:lumMod val="50000"/>
                  </a:schemeClr>
                </a:solidFill>
                <a:latin typeface="Boulder" pitchFamily="2" charset="0"/>
              </a:rPr>
              <a:t>Objective: Interview sources for a news story using appropriate methods</a:t>
            </a:r>
            <a:r>
              <a:rPr lang="en-US" sz="3600" dirty="0" smtClean="0">
                <a:solidFill>
                  <a:schemeClr val="accent3">
                    <a:lumMod val="50000"/>
                  </a:schemeClr>
                </a:solidFill>
                <a:latin typeface="Boulder" pitchFamily="2" charset="0"/>
              </a:rPr>
              <a:t>.</a:t>
            </a:r>
          </a:p>
          <a:p>
            <a:endParaRPr lang="en-US" dirty="0"/>
          </a:p>
        </p:txBody>
      </p:sp>
      <p:pic>
        <p:nvPicPr>
          <p:cNvPr id="19458" name="Picture 2" descr="http://www.tomorrowstrends.com/wp-content/uploads/2012/11/investigation.jpeg">
            <a:hlinkClick r:id="rId2"/>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228600"/>
            <a:ext cx="6000750" cy="38385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a:t>
            </a:r>
            <a:endParaRPr lang="en-US" dirty="0"/>
          </a:p>
        </p:txBody>
      </p:sp>
      <p:sp>
        <p:nvSpPr>
          <p:cNvPr id="3" name="Content Placeholder 2"/>
          <p:cNvSpPr>
            <a:spLocks noGrp="1"/>
          </p:cNvSpPr>
          <p:nvPr>
            <p:ph sz="quarter" idx="1"/>
          </p:nvPr>
        </p:nvSpPr>
        <p:spPr/>
        <p:txBody>
          <a:bodyPr/>
          <a:lstStyle/>
          <a:p>
            <a:r>
              <a:rPr lang="en-US" dirty="0" smtClean="0"/>
              <a:t>To find contacts you may need to be creative.</a:t>
            </a:r>
          </a:p>
          <a:p>
            <a:pPr>
              <a:buNone/>
            </a:pPr>
            <a:r>
              <a:rPr lang="en-US" dirty="0" smtClean="0"/>
              <a:t>“</a:t>
            </a:r>
            <a:r>
              <a:rPr lang="en-US" sz="2000" dirty="0" smtClean="0"/>
              <a:t>One story came to the newspaper where I was working.  The person said he had heard about this amazing bag pipe player and that this musician had received some unique invitations and awards.  He thought the musicians name was Eric. Internet and </a:t>
            </a:r>
            <a:r>
              <a:rPr lang="en-US" sz="2000" dirty="0" smtClean="0"/>
              <a:t>Facebook </a:t>
            </a:r>
            <a:r>
              <a:rPr lang="en-US" sz="2000" dirty="0" smtClean="0"/>
              <a:t>searches were fruitless.  </a:t>
            </a:r>
          </a:p>
          <a:p>
            <a:pPr>
              <a:buNone/>
            </a:pPr>
            <a:r>
              <a:rPr lang="en-US" sz="2000" dirty="0" smtClean="0"/>
              <a:t>So, I called the local symphonic band. The director knew who I was looking for and gave me a cell phone number!” – Jacie Pressett, former reporter for Utah State Statesman</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Interview - Introductions</a:t>
            </a:r>
            <a:endParaRPr lang="en-US" sz="3200" dirty="0"/>
          </a:p>
        </p:txBody>
      </p:sp>
      <p:sp>
        <p:nvSpPr>
          <p:cNvPr id="3" name="Content Placeholder 2"/>
          <p:cNvSpPr>
            <a:spLocks noGrp="1"/>
          </p:cNvSpPr>
          <p:nvPr>
            <p:ph sz="quarter" idx="1"/>
          </p:nvPr>
        </p:nvSpPr>
        <p:spPr>
          <a:xfrm>
            <a:off x="838200" y="4419600"/>
            <a:ext cx="6934200" cy="2209800"/>
          </a:xfrm>
        </p:spPr>
        <p:txBody>
          <a:bodyPr>
            <a:normAutofit/>
          </a:bodyPr>
          <a:lstStyle/>
          <a:p>
            <a:endParaRPr lang="en-US" dirty="0" smtClean="0"/>
          </a:p>
          <a:p>
            <a:r>
              <a:rPr lang="en-US" dirty="0" smtClean="0"/>
              <a:t>Establish a rapport.  Apprehension about being misrepresented and interviewing can be major roadblocks to a successful investigation.</a:t>
            </a:r>
          </a:p>
          <a:p>
            <a:endParaRPr lang="en-US" dirty="0" smtClean="0"/>
          </a:p>
          <a:p>
            <a:endParaRPr lang="en-US" dirty="0" smtClean="0"/>
          </a:p>
          <a:p>
            <a:endParaRPr lang="en-US" dirty="0"/>
          </a:p>
        </p:txBody>
      </p:sp>
      <p:pic>
        <p:nvPicPr>
          <p:cNvPr id="5" name="Picture 2" descr="http://blog.ketchum.com/wp-content/uploads/2013/02/trust.jpg">
            <a:hlinkClick r:id="rId2"/>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1676400"/>
            <a:ext cx="4953000" cy="3352800"/>
          </a:xfrm>
          <a:prstGeom prst="rect">
            <a:avLst/>
          </a:prstGeom>
          <a:noFill/>
        </p:spPr>
      </p:pic>
      <p:sp>
        <p:nvSpPr>
          <p:cNvPr id="10" name="Content Placeholder 2"/>
          <p:cNvSpPr>
            <a:spLocks noGrp="1"/>
          </p:cNvSpPr>
          <p:nvPr>
            <p:ph sz="quarter" idx="1"/>
          </p:nvPr>
        </p:nvSpPr>
        <p:spPr>
          <a:xfrm>
            <a:off x="4267200" y="1752600"/>
            <a:ext cx="4572000" cy="4114800"/>
          </a:xfrm>
        </p:spPr>
        <p:txBody>
          <a:bodyPr>
            <a:normAutofit/>
          </a:bodyPr>
          <a:lstStyle/>
          <a:p>
            <a:r>
              <a:rPr lang="en-US" dirty="0" smtClean="0"/>
              <a:t>Clearly establish who you are and your purpose!</a:t>
            </a:r>
          </a:p>
          <a:p>
            <a:endParaRPr lang="en-US" dirty="0" smtClean="0"/>
          </a:p>
          <a:p>
            <a:r>
              <a:rPr lang="en-US" dirty="0" smtClean="0"/>
              <a:t>Courtesy is a must! Work at the </a:t>
            </a:r>
            <a:r>
              <a:rPr lang="en-US" dirty="0" smtClean="0"/>
              <a:t>interviewee’s </a:t>
            </a:r>
            <a:r>
              <a:rPr lang="en-US" dirty="0" smtClean="0"/>
              <a:t>convenience but within your deadline.</a:t>
            </a:r>
          </a:p>
          <a:p>
            <a:endParaRPr lang="en-US" dirty="0" smtClean="0"/>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Interview </a:t>
            </a:r>
            <a:endParaRPr lang="en-US" dirty="0"/>
          </a:p>
        </p:txBody>
      </p:sp>
      <p:sp>
        <p:nvSpPr>
          <p:cNvPr id="3" name="Content Placeholder 2"/>
          <p:cNvSpPr>
            <a:spLocks noGrp="1"/>
          </p:cNvSpPr>
          <p:nvPr>
            <p:ph sz="quarter" idx="1"/>
          </p:nvPr>
        </p:nvSpPr>
        <p:spPr>
          <a:xfrm>
            <a:off x="457200" y="1600200"/>
            <a:ext cx="4648200" cy="4876800"/>
          </a:xfrm>
        </p:spPr>
        <p:txBody>
          <a:bodyPr>
            <a:normAutofit/>
          </a:bodyPr>
          <a:lstStyle/>
          <a:p>
            <a:r>
              <a:rPr lang="en-US" dirty="0" smtClean="0"/>
              <a:t>Your prepared questions should serve as a guide to the interview, but </a:t>
            </a:r>
            <a:r>
              <a:rPr lang="en-US" b="1" dirty="0" smtClean="0"/>
              <a:t>active listening </a:t>
            </a:r>
            <a:r>
              <a:rPr lang="en-US" dirty="0" smtClean="0"/>
              <a:t>should garner more questions.  </a:t>
            </a:r>
          </a:p>
          <a:p>
            <a:pPr>
              <a:buNone/>
            </a:pPr>
            <a:endParaRPr lang="en-US" dirty="0" smtClean="0"/>
          </a:p>
          <a:p>
            <a:r>
              <a:rPr lang="en-US" dirty="0" smtClean="0"/>
              <a:t>Take notes. </a:t>
            </a:r>
          </a:p>
          <a:p>
            <a:endParaRPr lang="en-US" dirty="0" smtClean="0"/>
          </a:p>
          <a:p>
            <a:r>
              <a:rPr lang="en-US" dirty="0" smtClean="0"/>
              <a:t>When the respondent says something powerful, write it in direct quotes. Clarify direct quotes.</a:t>
            </a:r>
            <a:endParaRPr lang="en-US" dirty="0"/>
          </a:p>
        </p:txBody>
      </p:sp>
      <p:pic>
        <p:nvPicPr>
          <p:cNvPr id="26627" name="Picture 3" descr="C:\Users\pressettj\AppData\Local\Microsoft\Windows\Temporary Internet Files\Content.IE5\8D6QOE1S\MC900281285[1].wmf"/>
          <p:cNvPicPr>
            <a:picLocks noChangeAspect="1" noChangeArrowheads="1"/>
          </p:cNvPicPr>
          <p:nvPr/>
        </p:nvPicPr>
        <p:blipFill>
          <a:blip r:embed="rId2" cstate="print"/>
          <a:srcRect/>
          <a:stretch>
            <a:fillRect/>
          </a:stretch>
        </p:blipFill>
        <p:spPr bwMode="auto">
          <a:xfrm>
            <a:off x="5105400" y="1447800"/>
            <a:ext cx="3089095" cy="45720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Writing</a:t>
            </a:r>
            <a:endParaRPr lang="en-US" dirty="0"/>
          </a:p>
        </p:txBody>
      </p:sp>
      <p:sp>
        <p:nvSpPr>
          <p:cNvPr id="6" name="Content Placeholder 5"/>
          <p:cNvSpPr>
            <a:spLocks noGrp="1"/>
          </p:cNvSpPr>
          <p:nvPr>
            <p:ph sz="quarter" idx="1"/>
          </p:nvPr>
        </p:nvSpPr>
        <p:spPr/>
        <p:txBody>
          <a:bodyPr>
            <a:normAutofit/>
          </a:bodyPr>
          <a:lstStyle/>
          <a:p>
            <a:pPr lvl="0" algn="ctr">
              <a:buNone/>
            </a:pPr>
            <a:r>
              <a:rPr lang="en-US" dirty="0" smtClean="0">
                <a:solidFill>
                  <a:schemeClr val="accent3">
                    <a:lumMod val="50000"/>
                  </a:schemeClr>
                </a:solidFill>
              </a:rPr>
              <a:t>  You have completed your investigation!</a:t>
            </a:r>
          </a:p>
          <a:p>
            <a:pPr lvl="0"/>
            <a:r>
              <a:rPr lang="en-US" dirty="0" smtClean="0">
                <a:solidFill>
                  <a:schemeClr val="accent3">
                    <a:lumMod val="50000"/>
                  </a:schemeClr>
                </a:solidFill>
              </a:rPr>
              <a:t>Now it’s time to write.</a:t>
            </a:r>
          </a:p>
          <a:p>
            <a:pPr lvl="0">
              <a:buNone/>
            </a:pPr>
            <a:endParaRPr lang="en-US" dirty="0" smtClean="0">
              <a:solidFill>
                <a:schemeClr val="accent3">
                  <a:lumMod val="50000"/>
                </a:schemeClr>
              </a:solidFill>
            </a:endParaRPr>
          </a:p>
          <a:p>
            <a:pPr lvl="0"/>
            <a:r>
              <a:rPr lang="en-US" dirty="0" smtClean="0">
                <a:solidFill>
                  <a:schemeClr val="accent3">
                    <a:lumMod val="50000"/>
                  </a:schemeClr>
                </a:solidFill>
              </a:rPr>
              <a:t>Writers block can be combated! Put words on paper, take it step by step, even paragraph by paragraph if you need.</a:t>
            </a:r>
          </a:p>
          <a:p>
            <a:pPr lvl="0">
              <a:buNone/>
            </a:pPr>
            <a:endParaRPr lang="en-US" dirty="0" smtClean="0">
              <a:solidFill>
                <a:schemeClr val="accent3">
                  <a:lumMod val="50000"/>
                </a:schemeClr>
              </a:solidFill>
              <a:latin typeface="Boulder" pitchFamily="2" charset="0"/>
            </a:endParaRPr>
          </a:p>
          <a:p>
            <a:pPr lvl="0">
              <a:buNone/>
            </a:pPr>
            <a:endParaRPr lang="en-US" dirty="0" smtClean="0">
              <a:solidFill>
                <a:schemeClr val="accent3">
                  <a:lumMod val="50000"/>
                </a:schemeClr>
              </a:solidFill>
              <a:latin typeface="Boulder" pitchFamily="2" charset="0"/>
            </a:endParaRPr>
          </a:p>
          <a:p>
            <a:pPr lvl="0">
              <a:buNone/>
            </a:pPr>
            <a:endParaRPr lang="en-US" dirty="0" smtClean="0">
              <a:solidFill>
                <a:schemeClr val="accent3">
                  <a:lumMod val="50000"/>
                </a:schemeClr>
              </a:solidFill>
              <a:latin typeface="Boulder" pitchFamily="2" charset="0"/>
            </a:endParaRPr>
          </a:p>
          <a:p>
            <a:pPr lvl="0"/>
            <a:r>
              <a:rPr lang="en-US" dirty="0" smtClean="0">
                <a:solidFill>
                  <a:schemeClr val="accent3">
                    <a:lumMod val="50000"/>
                  </a:schemeClr>
                </a:solidFill>
                <a:latin typeface="Boulder" pitchFamily="2" charset="0"/>
              </a:rPr>
              <a:t>Objective: Use Associated Press (AP) style to write a news story</a:t>
            </a:r>
            <a:r>
              <a:rPr lang="en-US" dirty="0" smtClean="0">
                <a:solidFill>
                  <a:schemeClr val="accent3">
                    <a:lumMod val="50000"/>
                  </a:schemeClr>
                </a:solidFill>
              </a:rPr>
              <a:t>.</a:t>
            </a:r>
          </a:p>
          <a:p>
            <a:endParaRPr lang="en-US" dirty="0"/>
          </a:p>
        </p:txBody>
      </p:sp>
      <p:pic>
        <p:nvPicPr>
          <p:cNvPr id="34818" name="Picture 2" descr="http://1.bp.blogspot.com/-WVCBVLC0_R8/UOOIgvWZ2ZI/AAAAAAAAGUg/AFQv2NuXKZ0/s1600/baby_steps.JPG">
            <a:hlinkClick r:id="rId2"/>
          </p:cNvPr>
          <p:cNvPicPr>
            <a:picLocks noChangeAspect="1" noChangeArrowheads="1"/>
          </p:cNvPicPr>
          <p:nvPr/>
        </p:nvPicPr>
        <p:blipFill>
          <a:blip r:embed="rId3" cstate="print"/>
          <a:srcRect/>
          <a:stretch>
            <a:fillRect/>
          </a:stretch>
        </p:blipFill>
        <p:spPr bwMode="auto">
          <a:xfrm>
            <a:off x="457200" y="228600"/>
            <a:ext cx="8077200" cy="6401181"/>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rot="5400000">
            <a:off x="3678555" y="3103245"/>
            <a:ext cx="6309360" cy="712470"/>
          </a:xfrm>
        </p:spPr>
        <p:txBody>
          <a:bodyPr>
            <a:noAutofit/>
          </a:bodyPr>
          <a:lstStyle/>
          <a:p>
            <a:pPr eaLnBrk="1" hangingPunct="1">
              <a:defRPr/>
            </a:pPr>
            <a:r>
              <a:rPr lang="en-US" sz="2800" dirty="0" smtClean="0"/>
              <a:t>Writing - ABC’s of Journalism</a:t>
            </a:r>
          </a:p>
        </p:txBody>
      </p:sp>
      <p:sp>
        <p:nvSpPr>
          <p:cNvPr id="26627" name="Rectangle 3"/>
          <p:cNvSpPr>
            <a:spLocks noGrp="1" noChangeArrowheads="1"/>
          </p:cNvSpPr>
          <p:nvPr>
            <p:ph type="body" idx="2"/>
          </p:nvPr>
        </p:nvSpPr>
        <p:spPr/>
        <p:txBody>
          <a:bodyPr>
            <a:normAutofit/>
          </a:bodyPr>
          <a:lstStyle/>
          <a:p>
            <a:pPr>
              <a:defRPr/>
            </a:pPr>
            <a:endParaRPr lang="en-US" sz="3600" dirty="0" smtClean="0">
              <a:effectLst>
                <a:outerShdw blurRad="38100" dist="38100" dir="2700000" algn="tl">
                  <a:srgbClr val="000000">
                    <a:alpha val="43137"/>
                  </a:srgbClr>
                </a:outerShdw>
              </a:effectLst>
            </a:endParaRPr>
          </a:p>
          <a:p>
            <a:pPr eaLnBrk="1" hangingPunct="1">
              <a:defRPr/>
            </a:pPr>
            <a:endParaRPr lang="en-US" sz="3600" dirty="0" smtClean="0">
              <a:effectLst>
                <a:outerShdw blurRad="38100" dist="38100" dir="2700000" algn="tl">
                  <a:srgbClr val="000000">
                    <a:alpha val="43137"/>
                  </a:srgbClr>
                </a:outerShdw>
              </a:effectLst>
            </a:endParaRPr>
          </a:p>
        </p:txBody>
      </p:sp>
      <p:sp>
        <p:nvSpPr>
          <p:cNvPr id="6" name="Content Placeholder 5"/>
          <p:cNvSpPr>
            <a:spLocks noGrp="1"/>
          </p:cNvSpPr>
          <p:nvPr>
            <p:ph sz="quarter" idx="1"/>
          </p:nvPr>
        </p:nvSpPr>
        <p:spPr/>
        <p:txBody>
          <a:bodyPr>
            <a:normAutofit fontScale="85000" lnSpcReduction="10000"/>
          </a:bodyPr>
          <a:lstStyle/>
          <a:p>
            <a:pPr>
              <a:buNone/>
              <a:defRPr/>
            </a:pPr>
            <a:r>
              <a:rPr lang="en-US" sz="9600" b="1" dirty="0" smtClean="0">
                <a:effectLst>
                  <a:outerShdw blurRad="38100" dist="38100" dir="2700000" algn="tl">
                    <a:srgbClr val="000000">
                      <a:alpha val="43137"/>
                    </a:srgbClr>
                  </a:outerShdw>
                </a:effectLst>
                <a:latin typeface="New England Engraved" pitchFamily="2" charset="0"/>
                <a:ea typeface="Alte-Schwabacher" pitchFamily="2" charset="0"/>
              </a:rPr>
              <a:t> A</a:t>
            </a:r>
            <a:r>
              <a:rPr lang="en-US" sz="9600" dirty="0" smtClean="0">
                <a:effectLst>
                  <a:outerShdw blurRad="38100" dist="38100" dir="2700000" algn="tl">
                    <a:srgbClr val="000000">
                      <a:alpha val="43137"/>
                    </a:srgbClr>
                  </a:outerShdw>
                </a:effectLst>
                <a:latin typeface="Calligrapher" pitchFamily="2" charset="0"/>
              </a:rPr>
              <a:t> </a:t>
            </a:r>
            <a:r>
              <a:rPr lang="en-US" dirty="0" smtClean="0">
                <a:effectLst>
                  <a:outerShdw blurRad="38100" dist="38100" dir="2700000" algn="tl">
                    <a:srgbClr val="000000">
                      <a:alpha val="43137"/>
                    </a:srgbClr>
                  </a:outerShdw>
                </a:effectLst>
              </a:rPr>
              <a:t>  Accuracy – Tell the truth! Your job is to inform, make sure you are fair to your readers by ensuring accuracy. Check and double check your facts.  </a:t>
            </a:r>
          </a:p>
          <a:p>
            <a:pPr>
              <a:buNone/>
              <a:defRPr/>
            </a:pPr>
            <a:r>
              <a:rPr lang="en-US" sz="9600" b="1" dirty="0" smtClean="0">
                <a:effectLst>
                  <a:outerShdw blurRad="38100" dist="38100" dir="2700000" algn="tl">
                    <a:srgbClr val="000000">
                      <a:alpha val="43137"/>
                    </a:srgbClr>
                  </a:outerShdw>
                </a:effectLst>
                <a:latin typeface="New England Engraved" pitchFamily="2" charset="0"/>
                <a:ea typeface="Alte-Schwabacher" pitchFamily="2" charset="0"/>
              </a:rPr>
              <a:t> B</a:t>
            </a:r>
            <a:r>
              <a:rPr lang="en-US" sz="8000" b="1" dirty="0" smtClean="0">
                <a:effectLst>
                  <a:outerShdw blurRad="38100" dist="38100" dir="2700000" algn="tl">
                    <a:srgbClr val="000000">
                      <a:alpha val="43137"/>
                    </a:srgbClr>
                  </a:outerShdw>
                </a:effectLst>
                <a:latin typeface="New England Engraved" pitchFamily="2" charset="0"/>
                <a:ea typeface="Alte-Schwabacher" pitchFamily="2" charset="0"/>
              </a:rPr>
              <a:t> </a:t>
            </a:r>
            <a:r>
              <a:rPr lang="en-US" dirty="0" smtClean="0">
                <a:effectLst>
                  <a:outerShdw blurRad="38100" dist="38100" dir="2700000" algn="tl">
                    <a:srgbClr val="000000">
                      <a:alpha val="43137"/>
                    </a:srgbClr>
                  </a:outerShdw>
                </a:effectLst>
              </a:rPr>
              <a:t>Brevity- direct and </a:t>
            </a:r>
            <a:r>
              <a:rPr lang="en-US" dirty="0" smtClean="0">
                <a:effectLst>
                  <a:outerShdw blurRad="38100" dist="38100" dir="2700000" algn="tl">
                    <a:srgbClr val="000000">
                      <a:alpha val="43137"/>
                    </a:srgbClr>
                  </a:outerShdw>
                </a:effectLst>
              </a:rPr>
              <a:t>concise</a:t>
            </a:r>
            <a:endParaRPr lang="en-US" dirty="0">
              <a:effectLst>
                <a:outerShdw blurRad="38100" dist="38100" dir="2700000" algn="tl">
                  <a:srgbClr val="000000">
                    <a:alpha val="43137"/>
                  </a:srgbClr>
                </a:outerShdw>
              </a:effectLst>
            </a:endParaRPr>
          </a:p>
          <a:p>
            <a:pPr>
              <a:buNone/>
              <a:defRPr/>
            </a:pPr>
            <a:r>
              <a:rPr lang="en-US" dirty="0" smtClean="0">
                <a:effectLst>
                  <a:outerShdw blurRad="38100" dist="38100" dir="2700000" algn="tl">
                    <a:srgbClr val="000000">
                      <a:alpha val="43137"/>
                    </a:srgbClr>
                  </a:outerShdw>
                </a:effectLst>
              </a:rPr>
              <a:t>   Get </a:t>
            </a:r>
            <a:r>
              <a:rPr lang="en-US" dirty="0" smtClean="0">
                <a:effectLst>
                  <a:outerShdw blurRad="38100" dist="38100" dir="2700000" algn="tl">
                    <a:srgbClr val="000000">
                      <a:alpha val="43137"/>
                    </a:srgbClr>
                  </a:outerShdw>
                </a:effectLst>
              </a:rPr>
              <a:t>point across as soon as possible for those who are just glancing to find information; don’t waste the reader’s time</a:t>
            </a:r>
          </a:p>
          <a:p>
            <a:pPr>
              <a:buNone/>
              <a:defRPr/>
            </a:pPr>
            <a:r>
              <a:rPr lang="en-US" sz="9500" b="1" dirty="0" smtClean="0">
                <a:effectLst>
                  <a:outerShdw blurRad="38100" dist="38100" dir="2700000" algn="tl">
                    <a:srgbClr val="000000">
                      <a:alpha val="43137"/>
                    </a:srgbClr>
                  </a:outerShdw>
                </a:effectLst>
                <a:latin typeface="New England Engraved" pitchFamily="2" charset="0"/>
                <a:ea typeface="Alte-Schwabacher" pitchFamily="2" charset="0"/>
              </a:rPr>
              <a:t> C </a:t>
            </a:r>
            <a:r>
              <a:rPr lang="en-US" sz="2600" dirty="0" smtClean="0">
                <a:effectLst>
                  <a:outerShdw blurRad="38100" dist="38100" dir="2700000" algn="tl">
                    <a:srgbClr val="000000">
                      <a:alpha val="43137"/>
                    </a:srgbClr>
                  </a:outerShdw>
                </a:effectLst>
              </a:rPr>
              <a:t>Clarity- makes </a:t>
            </a:r>
            <a:r>
              <a:rPr lang="en-US" sz="2600" dirty="0" smtClean="0">
                <a:effectLst>
                  <a:outerShdw blurRad="38100" dist="38100" dir="2700000" algn="tl">
                    <a:srgbClr val="000000">
                      <a:alpha val="43137"/>
                    </a:srgbClr>
                  </a:outerShdw>
                </a:effectLst>
              </a:rPr>
              <a:t>sense</a:t>
            </a:r>
            <a:r>
              <a:rPr lang="en-US" sz="2600" dirty="0">
                <a:effectLst>
                  <a:outerShdw blurRad="38100" dist="38100" dir="2700000" algn="tl">
                    <a:srgbClr val="000000">
                      <a:alpha val="43137"/>
                    </a:srgbClr>
                  </a:outerShdw>
                </a:effectLst>
              </a:rPr>
              <a:t/>
            </a:r>
            <a:br>
              <a:rPr lang="en-US" sz="2600" dirty="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Can </a:t>
            </a:r>
            <a:r>
              <a:rPr lang="en-US" sz="2600" dirty="0" smtClean="0">
                <a:effectLst>
                  <a:outerShdw blurRad="38100" dist="38100" dir="2700000" algn="tl">
                    <a:srgbClr val="000000">
                      <a:alpha val="43137"/>
                    </a:srgbClr>
                  </a:outerShdw>
                </a:effectLst>
              </a:rPr>
              <a:t>the reader understand the ideas you are attempting to communicate?</a:t>
            </a:r>
          </a:p>
          <a:p>
            <a:pPr>
              <a:buNone/>
              <a:defRPr/>
            </a:pPr>
            <a:endParaRPr lang="en-US" sz="9500" dirty="0" smtClean="0">
              <a:effectLst>
                <a:outerShdw blurRad="38100" dist="38100" dir="2700000" algn="tl">
                  <a:srgbClr val="000000">
                    <a:alpha val="43137"/>
                  </a:srgbClr>
                </a:outerShdw>
              </a:effectLst>
            </a:endParaRPr>
          </a:p>
          <a:p>
            <a:pPr>
              <a:buNone/>
              <a:defRPr/>
            </a:pPr>
            <a:endParaRPr lang="en-US" dirty="0"/>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Writing</a:t>
            </a:r>
            <a:endParaRPr lang="en-US" dirty="0"/>
          </a:p>
        </p:txBody>
      </p:sp>
      <p:sp>
        <p:nvSpPr>
          <p:cNvPr id="6" name="Content Placeholder 5"/>
          <p:cNvSpPr>
            <a:spLocks noGrp="1"/>
          </p:cNvSpPr>
          <p:nvPr>
            <p:ph sz="quarter" idx="1"/>
          </p:nvPr>
        </p:nvSpPr>
        <p:spPr/>
        <p:txBody>
          <a:bodyPr/>
          <a:lstStyle/>
          <a:p>
            <a:r>
              <a:rPr lang="en-US" dirty="0" smtClean="0"/>
              <a:t>Headline – Creative, catchy.  </a:t>
            </a:r>
          </a:p>
          <a:p>
            <a:pPr lvl="1"/>
            <a:r>
              <a:rPr lang="en-US" dirty="0" smtClean="0"/>
              <a:t>Headline from </a:t>
            </a:r>
            <a:r>
              <a:rPr lang="en-US" i="1" dirty="0" smtClean="0"/>
              <a:t>Sun Advocate </a:t>
            </a:r>
            <a:r>
              <a:rPr lang="en-US" dirty="0" smtClean="0"/>
              <a:t>April 2011</a:t>
            </a:r>
          </a:p>
          <a:p>
            <a:pPr lvl="1">
              <a:buNone/>
            </a:pPr>
            <a:endParaRPr lang="en-US" sz="3200" dirty="0" smtClean="0">
              <a:latin typeface="Herald" pitchFamily="2" charset="0"/>
            </a:endParaRPr>
          </a:p>
          <a:p>
            <a:pPr lvl="1">
              <a:buNone/>
            </a:pPr>
            <a:r>
              <a:rPr lang="en-US" sz="3200" dirty="0" smtClean="0">
                <a:latin typeface="Herald" pitchFamily="2" charset="0"/>
              </a:rPr>
              <a:t>Chicken farming in ECC runs '</a:t>
            </a:r>
            <a:r>
              <a:rPr lang="en-US" sz="3200" dirty="0" err="1" smtClean="0">
                <a:latin typeface="Herald" pitchFamily="2" charset="0"/>
              </a:rPr>
              <a:t>afowl</a:t>
            </a:r>
            <a:r>
              <a:rPr lang="en-US" sz="3200" dirty="0" smtClean="0">
                <a:latin typeface="Herald" pitchFamily="2" charset="0"/>
              </a:rPr>
              <a:t>' of ordinance</a:t>
            </a:r>
          </a:p>
          <a:p>
            <a:pPr lvl="1"/>
            <a:endParaRPr lang="en-US" dirty="0" smtClean="0"/>
          </a:p>
          <a:p>
            <a:pPr lvl="1">
              <a:buNone/>
            </a:pPr>
            <a:endParaRPr lang="en-US" dirty="0" smtClean="0"/>
          </a:p>
          <a:p>
            <a:r>
              <a:rPr lang="en-US" dirty="0" smtClean="0"/>
              <a:t>Only first word and proper nouns are capitalized.</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1143000"/>
          </a:xfrm>
        </p:spPr>
        <p:txBody>
          <a:bodyPr/>
          <a:lstStyle/>
          <a:p>
            <a:pPr eaLnBrk="1" hangingPunct="1">
              <a:defRPr/>
            </a:pPr>
            <a:r>
              <a:rPr lang="en-US" dirty="0" smtClean="0"/>
              <a:t>5Ws </a:t>
            </a:r>
            <a:r>
              <a:rPr lang="en-US" dirty="0" smtClean="0"/>
              <a:t>+ H = The Basics</a:t>
            </a:r>
          </a:p>
        </p:txBody>
      </p:sp>
      <p:sp>
        <p:nvSpPr>
          <p:cNvPr id="30723" name="Rectangle 3"/>
          <p:cNvSpPr>
            <a:spLocks noGrp="1" noChangeArrowheads="1"/>
          </p:cNvSpPr>
          <p:nvPr>
            <p:ph type="body" idx="1"/>
          </p:nvPr>
        </p:nvSpPr>
        <p:spPr>
          <a:xfrm>
            <a:off x="914400" y="1752600"/>
            <a:ext cx="7315200" cy="4038600"/>
          </a:xfrm>
        </p:spPr>
        <p:txBody>
          <a:bodyPr/>
          <a:lstStyle/>
          <a:p>
            <a:pPr eaLnBrk="1" hangingPunct="1">
              <a:spcAft>
                <a:spcPts val="1200"/>
              </a:spcAft>
              <a:defRPr/>
            </a:pPr>
            <a:r>
              <a:rPr lang="en-US" dirty="0" smtClean="0">
                <a:effectLst>
                  <a:outerShdw blurRad="38100" dist="38100" dir="2700000" algn="tl">
                    <a:srgbClr val="000000">
                      <a:alpha val="43137"/>
                    </a:srgbClr>
                  </a:outerShdw>
                </a:effectLst>
              </a:rPr>
              <a:t>Who?  is involved, the subject of the story, those people important to the story</a:t>
            </a:r>
          </a:p>
          <a:p>
            <a:pPr eaLnBrk="1" hangingPunct="1">
              <a:spcAft>
                <a:spcPts val="1200"/>
              </a:spcAft>
              <a:defRPr/>
            </a:pPr>
            <a:r>
              <a:rPr lang="en-US" b="1" dirty="0" smtClean="0">
                <a:effectLst>
                  <a:outerShdw blurRad="38100" dist="38100" dir="2700000" algn="tl">
                    <a:srgbClr val="000000">
                      <a:alpha val="43137"/>
                    </a:srgbClr>
                  </a:outerShdw>
                </a:effectLst>
              </a:rPr>
              <a:t>What</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happened to make this a </a:t>
            </a:r>
            <a:r>
              <a:rPr lang="en-US" dirty="0" smtClean="0">
                <a:effectLst>
                  <a:outerShdw blurRad="38100" dist="38100" dir="2700000" algn="tl">
                    <a:srgbClr val="000000">
                      <a:alpha val="43137"/>
                    </a:srgbClr>
                  </a:outerShdw>
                </a:effectLst>
              </a:rPr>
              <a:t>story?</a:t>
            </a:r>
            <a:endParaRPr lang="en-US" dirty="0" smtClean="0">
              <a:effectLst>
                <a:outerShdw blurRad="38100" dist="38100" dir="2700000" algn="tl">
                  <a:srgbClr val="000000">
                    <a:alpha val="43137"/>
                  </a:srgbClr>
                </a:outerShdw>
              </a:effectLst>
            </a:endParaRPr>
          </a:p>
          <a:p>
            <a:pPr eaLnBrk="1" hangingPunct="1">
              <a:spcAft>
                <a:spcPts val="1200"/>
              </a:spcAft>
              <a:defRPr/>
            </a:pPr>
            <a:r>
              <a:rPr lang="en-US" b="1" dirty="0" smtClean="0">
                <a:effectLst>
                  <a:outerShdw blurRad="38100" dist="38100" dir="2700000" algn="tl">
                    <a:srgbClr val="000000">
                      <a:alpha val="43137"/>
                    </a:srgbClr>
                  </a:outerShdw>
                </a:effectLst>
              </a:rPr>
              <a:t>Where</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did the story take </a:t>
            </a:r>
            <a:r>
              <a:rPr lang="en-US" dirty="0" smtClean="0">
                <a:effectLst>
                  <a:outerShdw blurRad="38100" dist="38100" dir="2700000" algn="tl">
                    <a:srgbClr val="000000">
                      <a:alpha val="43137"/>
                    </a:srgbClr>
                  </a:outerShdw>
                </a:effectLst>
              </a:rPr>
              <a:t>place?</a:t>
            </a:r>
            <a:endParaRPr lang="en-US" dirty="0" smtClean="0">
              <a:effectLst>
                <a:outerShdw blurRad="38100" dist="38100" dir="2700000" algn="tl">
                  <a:srgbClr val="000000">
                    <a:alpha val="43137"/>
                  </a:srgbClr>
                </a:outerShdw>
              </a:effectLst>
            </a:endParaRPr>
          </a:p>
          <a:p>
            <a:pPr eaLnBrk="1" hangingPunct="1">
              <a:spcAft>
                <a:spcPts val="1200"/>
              </a:spcAft>
              <a:defRPr/>
            </a:pPr>
            <a:r>
              <a:rPr lang="en-US" b="1" dirty="0" smtClean="0">
                <a:effectLst>
                  <a:outerShdw blurRad="38100" dist="38100" dir="2700000" algn="tl">
                    <a:srgbClr val="000000">
                      <a:alpha val="43137"/>
                    </a:srgbClr>
                  </a:outerShdw>
                </a:effectLst>
              </a:rPr>
              <a:t>When</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did the story take </a:t>
            </a:r>
            <a:r>
              <a:rPr lang="en-US" dirty="0" smtClean="0">
                <a:effectLst>
                  <a:outerShdw blurRad="38100" dist="38100" dir="2700000" algn="tl">
                    <a:srgbClr val="000000">
                      <a:alpha val="43137"/>
                    </a:srgbClr>
                  </a:outerShdw>
                </a:effectLst>
              </a:rPr>
              <a:t>place?</a:t>
            </a:r>
            <a:endParaRPr lang="en-US" dirty="0" smtClean="0">
              <a:effectLst>
                <a:outerShdw blurRad="38100" dist="38100" dir="2700000" algn="tl">
                  <a:srgbClr val="000000">
                    <a:alpha val="43137"/>
                  </a:srgbClr>
                </a:outerShdw>
              </a:effectLst>
            </a:endParaRPr>
          </a:p>
          <a:p>
            <a:pPr>
              <a:spcAft>
                <a:spcPts val="1200"/>
              </a:spcAft>
              <a:defRPr/>
            </a:pPr>
            <a:r>
              <a:rPr lang="en-US" b="1" dirty="0" smtClean="0">
                <a:effectLst>
                  <a:outerShdw blurRad="38100" dist="38100" dir="2700000" algn="tl">
                    <a:srgbClr val="000000">
                      <a:alpha val="43137"/>
                    </a:srgbClr>
                  </a:outerShdw>
                </a:effectLst>
              </a:rPr>
              <a:t>Why</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did this </a:t>
            </a:r>
            <a:r>
              <a:rPr lang="en-US" dirty="0">
                <a:effectLst>
                  <a:outerShdw blurRad="38100" dist="38100" dir="2700000" algn="tl">
                    <a:srgbClr val="000000">
                      <a:alpha val="43137"/>
                    </a:srgbClr>
                  </a:outerShdw>
                </a:effectLst>
              </a:rPr>
              <a:t>happen?</a:t>
            </a:r>
            <a:endParaRPr lang="en-US" dirty="0" smtClean="0">
              <a:effectLst>
                <a:outerShdw blurRad="38100" dist="38100" dir="2700000" algn="tl">
                  <a:srgbClr val="000000">
                    <a:alpha val="43137"/>
                  </a:srgbClr>
                </a:outerShdw>
              </a:effectLst>
            </a:endParaRPr>
          </a:p>
          <a:p>
            <a:pPr>
              <a:spcAft>
                <a:spcPts val="1200"/>
              </a:spcAft>
              <a:defRPr/>
            </a:pPr>
            <a:r>
              <a:rPr lang="en-US" b="1" dirty="0" smtClean="0">
                <a:effectLst>
                  <a:outerShdw blurRad="38100" dist="38100" dir="2700000" algn="tl">
                    <a:srgbClr val="000000">
                      <a:alpha val="43137"/>
                    </a:srgbClr>
                  </a:outerShdw>
                </a:effectLst>
              </a:rPr>
              <a:t>How</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did this </a:t>
            </a:r>
            <a:r>
              <a:rPr lang="en-US" dirty="0">
                <a:effectLst>
                  <a:outerShdw blurRad="38100" dist="38100" dir="2700000" algn="tl">
                    <a:srgbClr val="000000">
                      <a:alpha val="43137"/>
                    </a:srgbClr>
                  </a:outerShdw>
                </a:effectLst>
              </a:rPr>
              <a:t>happen?</a:t>
            </a:r>
            <a:endParaRPr lang="en-US" dirty="0" smtClean="0">
              <a:effectLst>
                <a:outerShdw blurRad="38100" dist="38100" dir="2700000" algn="tl">
                  <a:srgbClr val="000000">
                    <a:alpha val="43137"/>
                  </a:srgbClr>
                </a:outerShdw>
              </a:effectLst>
            </a:endParaRPr>
          </a:p>
          <a:p>
            <a:pPr eaLnBrk="1" hangingPunct="1">
              <a:buFont typeface="Wingdings" pitchFamily="2" charset="2"/>
              <a:buNone/>
              <a:defRPr/>
            </a:pPr>
            <a:endParaRPr lang="en-US" dirty="0" smtClean="0">
              <a:effectLst>
                <a:outerShdw blurRad="38100" dist="38100" dir="2700000" algn="tl">
                  <a:srgbClr val="000000">
                    <a:alpha val="43137"/>
                  </a:srgbClr>
                </a:outerShdw>
              </a:effectLst>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 In the Beginning . . . </a:t>
            </a:r>
            <a:endParaRPr lang="en-US" dirty="0"/>
          </a:p>
        </p:txBody>
      </p:sp>
      <p:sp>
        <p:nvSpPr>
          <p:cNvPr id="3" name="Content Placeholder 2"/>
          <p:cNvSpPr>
            <a:spLocks noGrp="1"/>
          </p:cNvSpPr>
          <p:nvPr>
            <p:ph sz="quarter" idx="1"/>
          </p:nvPr>
        </p:nvSpPr>
        <p:spPr/>
        <p:txBody>
          <a:bodyPr/>
          <a:lstStyle/>
          <a:p>
            <a:r>
              <a:rPr lang="en-US" dirty="0" smtClean="0"/>
              <a:t>First two paragraphs should contain 5 </a:t>
            </a:r>
            <a:r>
              <a:rPr lang="en-US" dirty="0" err="1" smtClean="0"/>
              <a:t>Ws</a:t>
            </a:r>
            <a:r>
              <a:rPr lang="en-US" dirty="0" smtClean="0"/>
              <a:t> </a:t>
            </a:r>
            <a:r>
              <a:rPr lang="en-US" dirty="0" smtClean="0"/>
              <a:t>+ H</a:t>
            </a:r>
          </a:p>
          <a:p>
            <a:pPr>
              <a:buNone/>
            </a:pPr>
            <a:r>
              <a:rPr lang="en-US" dirty="0" smtClean="0"/>
              <a:t>Using the paragraph below, identify the 5 </a:t>
            </a:r>
            <a:r>
              <a:rPr lang="en-US" dirty="0" err="1" smtClean="0"/>
              <a:t>Ws</a:t>
            </a:r>
            <a:r>
              <a:rPr lang="en-US" dirty="0" smtClean="0"/>
              <a:t> </a:t>
            </a:r>
            <a:r>
              <a:rPr lang="en-US" dirty="0" smtClean="0"/>
              <a:t>&amp; H.</a:t>
            </a:r>
          </a:p>
          <a:p>
            <a:pPr>
              <a:buNone/>
            </a:pPr>
            <a:endParaRPr lang="en-US" dirty="0" smtClean="0"/>
          </a:p>
          <a:p>
            <a:pPr>
              <a:buNone/>
            </a:pPr>
            <a:r>
              <a:rPr lang="en-US" dirty="0"/>
              <a:t> </a:t>
            </a:r>
            <a:r>
              <a:rPr lang="en-US" dirty="0" smtClean="0"/>
              <a:t>  </a:t>
            </a:r>
            <a:r>
              <a:rPr lang="en-US" dirty="0" smtClean="0"/>
              <a:t>They </a:t>
            </a:r>
            <a:r>
              <a:rPr lang="en-US" dirty="0" smtClean="0"/>
              <a:t>can provide fresh eggs, a source of food for families and help do the littlest things like eating bugs. Chickens have played an important role in the lives of some residents in East Carbon City. But now some folks may be scrambling to find a solution with the city now enforcing a zoning code that does not allow for chickens within the residential zoning area. – </a:t>
            </a:r>
            <a:r>
              <a:rPr lang="en-US" dirty="0" smtClean="0"/>
              <a:t>Source: </a:t>
            </a:r>
            <a:r>
              <a:rPr lang="en-US" i="1" dirty="0" smtClean="0"/>
              <a:t>Sun </a:t>
            </a:r>
            <a:r>
              <a:rPr lang="en-US" i="1" dirty="0" smtClean="0"/>
              <a:t>Advocate</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mtClean="0"/>
              <a:t>Inverted Pyramid</a:t>
            </a:r>
          </a:p>
        </p:txBody>
      </p:sp>
      <p:sp>
        <p:nvSpPr>
          <p:cNvPr id="31747" name="Rectangle 3"/>
          <p:cNvSpPr>
            <a:spLocks noGrp="1" noChangeArrowheads="1"/>
          </p:cNvSpPr>
          <p:nvPr>
            <p:ph type="body" idx="1"/>
          </p:nvPr>
        </p:nvSpPr>
        <p:spPr/>
        <p:txBody>
          <a:bodyPr/>
          <a:lstStyle/>
          <a:p>
            <a:pPr eaLnBrk="1" hangingPunct="1">
              <a:defRPr/>
            </a:pPr>
            <a:r>
              <a:rPr lang="en-US" sz="2800" dirty="0" smtClean="0">
                <a:effectLst>
                  <a:outerShdw blurRad="38100" dist="38100" dir="2700000" algn="tl">
                    <a:srgbClr val="000000">
                      <a:alpha val="43137"/>
                    </a:srgbClr>
                  </a:outerShdw>
                </a:effectLst>
              </a:rPr>
              <a:t>Presents all vital information in the opening so that readers can decide for themselves if they want to read the whole article</a:t>
            </a:r>
          </a:p>
          <a:p>
            <a:pPr eaLnBrk="1" hangingPunct="1">
              <a:defRPr/>
            </a:pPr>
            <a:endParaRPr lang="en-US" sz="2800" dirty="0" smtClean="0">
              <a:effectLst>
                <a:outerShdw blurRad="38100" dist="38100" dir="2700000" algn="tl">
                  <a:srgbClr val="000000">
                    <a:alpha val="43137"/>
                  </a:srgbClr>
                </a:outerShdw>
              </a:effectLst>
            </a:endParaRPr>
          </a:p>
          <a:p>
            <a:pPr eaLnBrk="1" hangingPunct="1">
              <a:defRPr/>
            </a:pPr>
            <a:r>
              <a:rPr lang="en-US" sz="2800" dirty="0" smtClean="0">
                <a:effectLst>
                  <a:outerShdw blurRad="38100" dist="38100" dir="2700000" algn="tl">
                    <a:srgbClr val="000000">
                      <a:alpha val="43137"/>
                    </a:srgbClr>
                  </a:outerShdw>
                </a:effectLst>
              </a:rPr>
              <a:t>Following paragraphs present supporting in-depth information</a:t>
            </a:r>
          </a:p>
          <a:p>
            <a:pPr eaLnBrk="1" hangingPunct="1">
              <a:defRPr/>
            </a:pPr>
            <a:endParaRPr lang="en-US" sz="2800" dirty="0" smtClean="0">
              <a:effectLst>
                <a:outerShdw blurRad="38100" dist="38100" dir="2700000" algn="tl">
                  <a:srgbClr val="000000">
                    <a:alpha val="43137"/>
                  </a:srgbClr>
                </a:outerShdw>
              </a:effectLst>
            </a:endParaRPr>
          </a:p>
          <a:p>
            <a:pPr eaLnBrk="1" hangingPunct="1">
              <a:defRPr/>
            </a:pPr>
            <a:r>
              <a:rPr lang="en-US" sz="2800" dirty="0" smtClean="0">
                <a:effectLst>
                  <a:outerShdw blurRad="38100" dist="38100" dir="2700000" algn="tl">
                    <a:srgbClr val="000000">
                      <a:alpha val="43137"/>
                    </a:srgbClr>
                  </a:outerShdw>
                </a:effectLst>
              </a:rPr>
              <a:t>Information flows well</a:t>
            </a:r>
          </a:p>
          <a:p>
            <a:pPr algn="ctr" eaLnBrk="1" hangingPunct="1">
              <a:buFont typeface="Wingdings" pitchFamily="2" charset="2"/>
              <a:buNone/>
              <a:defRPr/>
            </a:pPr>
            <a:r>
              <a:rPr lang="en-US" sz="2800" i="1" dirty="0" smtClean="0">
                <a:effectLst>
                  <a:outerShdw blurRad="38100" dist="38100" dir="2700000" algn="tl">
                    <a:srgbClr val="000000">
                      <a:alpha val="43137"/>
                    </a:srgbClr>
                  </a:outerShdw>
                </a:effectLst>
              </a:rPr>
              <a:t>Handout</a:t>
            </a:r>
          </a:p>
          <a:p>
            <a:pPr eaLnBrk="1" hangingPunct="1">
              <a:defRPr/>
            </a:pPr>
            <a:endParaRPr lang="en-US" sz="2800" dirty="0" smtClean="0">
              <a:effectLst>
                <a:outerShdw blurRad="38100" dist="38100" dir="2700000" algn="tl">
                  <a:srgbClr val="000000">
                    <a:alpha val="43137"/>
                  </a:srgbClr>
                </a:outerShdw>
              </a:effectLst>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20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fade">
                                      <p:cBhvr>
                                        <p:cTn id="12" dur="2000"/>
                                        <p:tgtEl>
                                          <p:spTgt spid="31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Effect transition="in" filter="fade">
                                      <p:cBhvr>
                                        <p:cTn id="17" dur="2000"/>
                                        <p:tgtEl>
                                          <p:spTgt spid="317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animEffect transition="in" filter="fade">
                                      <p:cBhvr>
                                        <p:cTn id="22" dur="20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Rules</a:t>
            </a:r>
            <a:endParaRPr lang="en-US" dirty="0"/>
          </a:p>
        </p:txBody>
      </p:sp>
      <p:sp>
        <p:nvSpPr>
          <p:cNvPr id="3" name="Content Placeholder 2"/>
          <p:cNvSpPr>
            <a:spLocks noGrp="1"/>
          </p:cNvSpPr>
          <p:nvPr>
            <p:ph sz="quarter" idx="1"/>
          </p:nvPr>
        </p:nvSpPr>
        <p:spPr>
          <a:xfrm>
            <a:off x="457200" y="1447800"/>
            <a:ext cx="7467600" cy="5026152"/>
          </a:xfrm>
        </p:spPr>
        <p:txBody>
          <a:bodyPr>
            <a:normAutofit fontScale="85000" lnSpcReduction="20000"/>
          </a:bodyPr>
          <a:lstStyle/>
          <a:p>
            <a:r>
              <a:rPr lang="en-US" dirty="0" smtClean="0"/>
              <a:t>If a sentences is divided by a conjunction a comma should be considered;  when there is a subject and a verb on both sides of the conjunction then a comma is needed.</a:t>
            </a:r>
          </a:p>
          <a:p>
            <a:pPr lvl="1">
              <a:buNone/>
            </a:pPr>
            <a:r>
              <a:rPr lang="en-US" dirty="0" smtClean="0"/>
              <a:t>                            1       3      1             7      1         3</a:t>
            </a:r>
          </a:p>
          <a:p>
            <a:pPr lvl="1"/>
            <a:r>
              <a:rPr lang="en-US" dirty="0" smtClean="0"/>
              <a:t>Example: Mary plays piccolo, and Jamie crochets. </a:t>
            </a:r>
          </a:p>
          <a:p>
            <a:pPr lvl="1">
              <a:buNone/>
            </a:pPr>
            <a:r>
              <a:rPr lang="en-US" dirty="0" smtClean="0"/>
              <a:t>                              1     3   8       4     1         7     1   </a:t>
            </a:r>
          </a:p>
          <a:p>
            <a:pPr lvl="1"/>
            <a:r>
              <a:rPr lang="en-US" dirty="0" smtClean="0"/>
              <a:t>Example: Mary is in honor band and  FFA.</a:t>
            </a:r>
          </a:p>
          <a:p>
            <a:pPr lvl="1"/>
            <a:endParaRPr lang="en-US" dirty="0" smtClean="0"/>
          </a:p>
          <a:p>
            <a:r>
              <a:rPr lang="en-US" dirty="0" smtClean="0"/>
              <a:t>Lists: items in a list should be divided by a comma. </a:t>
            </a:r>
          </a:p>
          <a:p>
            <a:pPr lvl="1"/>
            <a:r>
              <a:rPr lang="en-US" dirty="0" smtClean="0"/>
              <a:t>I like apples, oranges, grapefruit and bananas.</a:t>
            </a:r>
          </a:p>
          <a:p>
            <a:endParaRPr lang="en-US" dirty="0" smtClean="0"/>
          </a:p>
          <a:p>
            <a:r>
              <a:rPr lang="en-US" dirty="0" smtClean="0"/>
              <a:t>Note: the comma between “grapefruit” and “and” is optional but is discouraged for conciseness in business writing.  </a:t>
            </a:r>
          </a:p>
          <a:p>
            <a:pPr>
              <a:buNone/>
            </a:pPr>
            <a:r>
              <a:rPr lang="en-US" dirty="0" smtClean="0"/>
              <a:t> </a:t>
            </a:r>
          </a:p>
          <a:p>
            <a:pPr lvl="0">
              <a:buNone/>
            </a:pPr>
            <a:r>
              <a:rPr lang="en-US" dirty="0" smtClean="0">
                <a:solidFill>
                  <a:schemeClr val="accent3">
                    <a:lumMod val="50000"/>
                  </a:schemeClr>
                </a:solidFill>
                <a:latin typeface="Boulder" pitchFamily="2" charset="0"/>
              </a:rPr>
              <a:t>Objective: Use Associated Press (AP) </a:t>
            </a:r>
            <a:r>
              <a:rPr lang="en-US" dirty="0" smtClean="0">
                <a:solidFill>
                  <a:schemeClr val="accent3">
                    <a:lumMod val="50000"/>
                  </a:schemeClr>
                </a:solidFill>
                <a:latin typeface="Boulder" pitchFamily="2" charset="0"/>
              </a:rPr>
              <a:t>Style </a:t>
            </a:r>
            <a:r>
              <a:rPr lang="en-US" dirty="0" smtClean="0">
                <a:solidFill>
                  <a:schemeClr val="accent3">
                    <a:lumMod val="50000"/>
                  </a:schemeClr>
                </a:solidFill>
                <a:latin typeface="Boulder" pitchFamily="2" charset="0"/>
              </a:rPr>
              <a:t>to write a news story</a:t>
            </a:r>
            <a:r>
              <a:rPr lang="en-US" dirty="0" smtClean="0">
                <a:solidFill>
                  <a:schemeClr val="accent3">
                    <a:lumMod val="50000"/>
                  </a:schemeClr>
                </a:solidFill>
                <a:latin typeface="+mj-lt"/>
              </a:rPr>
              <a:t>.</a:t>
            </a:r>
          </a:p>
          <a:p>
            <a:endParaRPr lang="en-US" dirty="0"/>
          </a:p>
        </p:txBody>
      </p:sp>
      <p:sp>
        <p:nvSpPr>
          <p:cNvPr id="4" name="Oval 3"/>
          <p:cNvSpPr/>
          <p:nvPr/>
        </p:nvSpPr>
        <p:spPr>
          <a:xfrm>
            <a:off x="2209800" y="2514600"/>
            <a:ext cx="6858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724400" y="2514600"/>
            <a:ext cx="7620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dirty="0" smtClean="0"/>
              <a:t>Writing - With Quotes</a:t>
            </a:r>
          </a:p>
        </p:txBody>
      </p:sp>
      <p:sp>
        <p:nvSpPr>
          <p:cNvPr id="32771" name="Rectangle 3"/>
          <p:cNvSpPr>
            <a:spLocks noGrp="1" noChangeArrowheads="1"/>
          </p:cNvSpPr>
          <p:nvPr>
            <p:ph type="body" idx="1"/>
          </p:nvPr>
        </p:nvSpPr>
        <p:spPr/>
        <p:txBody>
          <a:bodyPr/>
          <a:lstStyle/>
          <a:p>
            <a:pPr eaLnBrk="1" hangingPunct="1">
              <a:defRPr/>
            </a:pPr>
            <a:r>
              <a:rPr lang="en-US" sz="2800" dirty="0" smtClean="0">
                <a:effectLst>
                  <a:outerShdw blurRad="38100" dist="38100" dir="2700000" algn="tl">
                    <a:srgbClr val="000000">
                      <a:alpha val="43137"/>
                    </a:srgbClr>
                  </a:outerShdw>
                </a:effectLst>
              </a:rPr>
              <a:t>All punctuation for the quote should be inside the quotation marks</a:t>
            </a:r>
          </a:p>
          <a:p>
            <a:pPr lvl="1" eaLnBrk="1" hangingPunct="1">
              <a:defRPr/>
            </a:pPr>
            <a:r>
              <a:rPr lang="en-US" sz="2400" dirty="0" smtClean="0">
                <a:effectLst>
                  <a:outerShdw blurRad="38100" dist="38100" dir="2700000" algn="tl">
                    <a:srgbClr val="000000">
                      <a:alpha val="43137"/>
                    </a:srgbClr>
                  </a:outerShdw>
                </a:effectLst>
              </a:rPr>
              <a:t>e.g. “Put punctuation inside the quotation marks,”  said the </a:t>
            </a:r>
            <a:r>
              <a:rPr lang="en-US" sz="2400" dirty="0" smtClean="0">
                <a:effectLst>
                  <a:outerShdw blurRad="38100" dist="38100" dir="2700000" algn="tl">
                    <a:srgbClr val="000000">
                      <a:alpha val="43137"/>
                    </a:srgbClr>
                  </a:outerShdw>
                </a:effectLst>
              </a:rPr>
              <a:t>professor.</a:t>
            </a:r>
            <a:endParaRPr lang="en-US" sz="2400" dirty="0" smtClean="0">
              <a:effectLst>
                <a:outerShdw blurRad="38100" dist="38100" dir="2700000" algn="tl">
                  <a:srgbClr val="000000">
                    <a:alpha val="43137"/>
                  </a:srgbClr>
                </a:outerShdw>
              </a:effectLst>
            </a:endParaRPr>
          </a:p>
          <a:p>
            <a:pPr eaLnBrk="1" hangingPunct="1">
              <a:defRPr/>
            </a:pPr>
            <a:endParaRPr lang="en-US" sz="2800" dirty="0" smtClean="0">
              <a:effectLst>
                <a:outerShdw blurRad="38100" dist="38100" dir="2700000" algn="tl">
                  <a:srgbClr val="000000">
                    <a:alpha val="43137"/>
                  </a:srgbClr>
                </a:outerShdw>
              </a:effectLst>
            </a:endParaRPr>
          </a:p>
          <a:p>
            <a:pPr eaLnBrk="1" hangingPunct="1">
              <a:defRPr/>
            </a:pPr>
            <a:r>
              <a:rPr lang="en-US" sz="2800" dirty="0" smtClean="0">
                <a:effectLst>
                  <a:outerShdw blurRad="38100" dist="38100" dir="2700000" algn="tl">
                    <a:srgbClr val="000000">
                      <a:alpha val="43137"/>
                    </a:srgbClr>
                  </a:outerShdw>
                </a:effectLst>
              </a:rPr>
              <a:t>Each quote from a new speaker gets a new paragraph</a:t>
            </a:r>
          </a:p>
          <a:p>
            <a:pPr lvl="1" eaLnBrk="1" hangingPunct="1">
              <a:defRPr/>
            </a:pPr>
            <a:r>
              <a:rPr lang="en-US" sz="2400" dirty="0" smtClean="0">
                <a:effectLst>
                  <a:outerShdw blurRad="38100" dist="38100" dir="2700000" algn="tl">
                    <a:srgbClr val="000000">
                      <a:alpha val="43137"/>
                    </a:srgbClr>
                  </a:outerShdw>
                </a:effectLst>
              </a:rPr>
              <a:t>e.g. “Why do I have to add a new paragraph?” asked James.</a:t>
            </a:r>
          </a:p>
          <a:p>
            <a:pPr lvl="1" eaLnBrk="1" hangingPunct="1">
              <a:defRPr/>
            </a:pPr>
            <a:r>
              <a:rPr lang="en-US" sz="2400" dirty="0" smtClean="0">
                <a:effectLst>
                  <a:outerShdw blurRad="38100" dist="38100" dir="2700000" algn="tl">
                    <a:srgbClr val="000000">
                      <a:alpha val="43137"/>
                    </a:srgbClr>
                  </a:outerShdw>
                </a:effectLst>
              </a:rPr>
              <a:t>“Because there is a new speaker,” answered </a:t>
            </a:r>
            <a:r>
              <a:rPr lang="en-US" sz="2400" dirty="0" smtClean="0">
                <a:effectLst>
                  <a:outerShdw blurRad="38100" dist="38100" dir="2700000" algn="tl">
                    <a:srgbClr val="000000">
                      <a:alpha val="43137"/>
                    </a:srgbClr>
                  </a:outerShdw>
                </a:effectLst>
              </a:rPr>
              <a:t>Mike.</a:t>
            </a:r>
            <a:endParaRPr lang="en-US" sz="2400" dirty="0" smtClean="0">
              <a:effectLst>
                <a:outerShdw blurRad="38100" dist="38100" dir="2700000" algn="tl">
                  <a:srgbClr val="000000">
                    <a:alpha val="43137"/>
                  </a:srgbClr>
                </a:outerShdw>
              </a:effectLst>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down)">
                                      <p:cBhvr>
                                        <p:cTn id="7" dur="500"/>
                                        <p:tgtEl>
                                          <p:spTgt spid="3277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wipe(down)">
                                      <p:cBhvr>
                                        <p:cTn id="10" dur="500"/>
                                        <p:tgtEl>
                                          <p:spTgt spid="327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animEffect transition="in" filter="wipe(down)">
                                      <p:cBhvr>
                                        <p:cTn id="15" dur="500"/>
                                        <p:tgtEl>
                                          <p:spTgt spid="32771">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2771">
                                            <p:txEl>
                                              <p:pRg st="4" end="4"/>
                                            </p:txEl>
                                          </p:spTgt>
                                        </p:tgtEl>
                                        <p:attrNameLst>
                                          <p:attrName>style.visibility</p:attrName>
                                        </p:attrNameLst>
                                      </p:cBhvr>
                                      <p:to>
                                        <p:strVal val="visible"/>
                                      </p:to>
                                    </p:set>
                                    <p:animEffect transition="in" filter="wipe(down)">
                                      <p:cBhvr>
                                        <p:cTn id="18" dur="500"/>
                                        <p:tgtEl>
                                          <p:spTgt spid="32771">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animEffect transition="in" filter="wipe(down)">
                                      <p:cBhvr>
                                        <p:cTn id="21"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dirty="0" smtClean="0"/>
              <a:t>Writing -Using Quotes</a:t>
            </a:r>
          </a:p>
        </p:txBody>
      </p:sp>
      <p:sp>
        <p:nvSpPr>
          <p:cNvPr id="33795" name="Rectangle 3"/>
          <p:cNvSpPr>
            <a:spLocks noGrp="1" noChangeArrowheads="1"/>
          </p:cNvSpPr>
          <p:nvPr>
            <p:ph type="body" idx="1"/>
          </p:nvPr>
        </p:nvSpPr>
        <p:spPr>
          <a:xfrm>
            <a:off x="457200" y="1600200"/>
            <a:ext cx="8229600" cy="4953000"/>
          </a:xfrm>
        </p:spPr>
        <p:txBody>
          <a:bodyPr>
            <a:normAutofit/>
          </a:bodyPr>
          <a:lstStyle/>
          <a:p>
            <a:pPr eaLnBrk="1" hangingPunct="1">
              <a:lnSpc>
                <a:spcPct val="90000"/>
              </a:lnSpc>
              <a:defRPr/>
            </a:pPr>
            <a:r>
              <a:rPr lang="en-US" sz="2800" dirty="0" smtClean="0">
                <a:effectLst>
                  <a:outerShdw blurRad="38100" dist="38100" dir="2700000" algn="tl">
                    <a:srgbClr val="000000">
                      <a:alpha val="43137"/>
                    </a:srgbClr>
                  </a:outerShdw>
                </a:effectLst>
              </a:rPr>
              <a:t>Don’t attribute a single quote more than once</a:t>
            </a:r>
          </a:p>
          <a:p>
            <a:pPr lvl="1" eaLnBrk="1" hangingPunct="1">
              <a:lnSpc>
                <a:spcPct val="90000"/>
              </a:lnSpc>
              <a:defRPr/>
            </a:pPr>
            <a:r>
              <a:rPr lang="en-US" sz="2400" dirty="0" smtClean="0">
                <a:effectLst>
                  <a:outerShdw blurRad="38100" dist="38100" dir="2700000" algn="tl">
                    <a:srgbClr val="000000">
                      <a:alpha val="43137"/>
                    </a:srgbClr>
                  </a:outerShdw>
                </a:effectLst>
              </a:rPr>
              <a:t>e.g. “A single quote should not be attributed more than once,</a:t>
            </a:r>
            <a:r>
              <a:rPr lang="en-US"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Lindsay </a:t>
            </a:r>
            <a:r>
              <a:rPr lang="en-US" sz="2400" dirty="0" smtClean="0">
                <a:effectLst>
                  <a:outerShdw blurRad="38100" dist="38100" dir="2700000" algn="tl">
                    <a:srgbClr val="000000">
                      <a:alpha val="43137"/>
                    </a:srgbClr>
                  </a:outerShdw>
                </a:effectLst>
              </a:rPr>
              <a:t>Monahan said. </a:t>
            </a:r>
            <a:r>
              <a:rPr lang="en-US" sz="2400" dirty="0" smtClean="0">
                <a:effectLst>
                  <a:outerShdw blurRad="38100" dist="38100" dir="2700000" algn="tl">
                    <a:srgbClr val="000000">
                      <a:alpha val="43137"/>
                    </a:srgbClr>
                  </a:outerShdw>
                </a:effectLst>
              </a:rPr>
              <a:t>“Attributing it twice would be incorrect.” </a:t>
            </a:r>
          </a:p>
          <a:p>
            <a:pPr lvl="1" eaLnBrk="1" hangingPunct="1">
              <a:lnSpc>
                <a:spcPct val="90000"/>
              </a:lnSpc>
              <a:buFontTx/>
              <a:buNone/>
              <a:defRPr/>
            </a:pPr>
            <a:endParaRPr lang="en-US" sz="2400" dirty="0" smtClean="0">
              <a:effectLst>
                <a:outerShdw blurRad="38100" dist="38100" dir="2700000" algn="tl">
                  <a:srgbClr val="000000">
                    <a:alpha val="43137"/>
                  </a:srgbClr>
                </a:outerShdw>
              </a:effectLst>
            </a:endParaRPr>
          </a:p>
          <a:p>
            <a:pPr eaLnBrk="1" hangingPunct="1">
              <a:lnSpc>
                <a:spcPct val="90000"/>
              </a:lnSpc>
              <a:defRPr/>
            </a:pPr>
            <a:r>
              <a:rPr lang="en-US" sz="2800" dirty="0" smtClean="0">
                <a:effectLst>
                  <a:outerShdw blurRad="38100" dist="38100" dir="2700000" algn="tl">
                    <a:srgbClr val="000000">
                      <a:alpha val="43137"/>
                    </a:srgbClr>
                  </a:outerShdw>
                </a:effectLst>
              </a:rPr>
              <a:t>When continuing a quote from one speaker into another paragraph, don’t use closing quotation marks after the first paragraph.</a:t>
            </a:r>
          </a:p>
          <a:p>
            <a:pPr lvl="1" eaLnBrk="1" hangingPunct="1">
              <a:lnSpc>
                <a:spcPct val="90000"/>
              </a:lnSpc>
              <a:defRPr/>
            </a:pPr>
            <a:r>
              <a:rPr lang="en-US" sz="2400" dirty="0" smtClean="0">
                <a:effectLst>
                  <a:outerShdw blurRad="38100" dist="38100" dir="2700000" algn="tl">
                    <a:srgbClr val="000000">
                      <a:alpha val="43137"/>
                    </a:srgbClr>
                  </a:outerShdw>
                </a:effectLst>
              </a:rPr>
              <a:t>e.g. “Don’t close the quotations,” she said, “when the quote continues into a new paragraph.</a:t>
            </a:r>
          </a:p>
          <a:p>
            <a:pPr lvl="1" eaLnBrk="1" hangingPunct="1">
              <a:lnSpc>
                <a:spcPct val="90000"/>
              </a:lnSpc>
              <a:defRPr/>
            </a:pPr>
            <a:r>
              <a:rPr lang="en-US" sz="2400" dirty="0" smtClean="0">
                <a:effectLst>
                  <a:outerShdw blurRad="38100" dist="38100" dir="2700000" algn="tl">
                    <a:srgbClr val="000000">
                      <a:alpha val="43137"/>
                    </a:srgbClr>
                  </a:outerShdw>
                </a:effectLst>
              </a:rPr>
              <a:t>“It is a new paragraph because it is a new subject, but still one quote.”</a:t>
            </a:r>
          </a:p>
        </p:txBody>
      </p:sp>
      <p:sp>
        <p:nvSpPr>
          <p:cNvPr id="4" name="TextBox 3"/>
          <p:cNvSpPr txBox="1"/>
          <p:nvPr/>
        </p:nvSpPr>
        <p:spPr>
          <a:xfrm>
            <a:off x="4953000" y="2667000"/>
            <a:ext cx="3505200" cy="461665"/>
          </a:xfrm>
          <a:prstGeom prst="rect">
            <a:avLst/>
          </a:prstGeom>
          <a:noFill/>
        </p:spPr>
        <p:txBody>
          <a:bodyPr wrap="square" rtlCol="0">
            <a:spAutoFit/>
          </a:bodyPr>
          <a:lstStyle/>
          <a:p>
            <a:r>
              <a:rPr lang="en-US" sz="2400" smtClean="0">
                <a:effectLst>
                  <a:outerShdw blurRad="38100" dist="38100" dir="2700000" algn="tl">
                    <a:srgbClr val="000000">
                      <a:alpha val="43137"/>
                    </a:srgbClr>
                  </a:outerShdw>
                </a:effectLst>
              </a:rPr>
              <a:t>Monahan </a:t>
            </a:r>
            <a:r>
              <a:rPr lang="en-US" sz="2400" dirty="0" smtClean="0">
                <a:effectLst>
                  <a:outerShdw blurRad="38100" dist="38100" dir="2700000" algn="tl">
                    <a:srgbClr val="000000">
                      <a:alpha val="43137"/>
                    </a:srgbClr>
                  </a:outerShdw>
                </a:effectLst>
              </a:rPr>
              <a:t>said.</a:t>
            </a:r>
            <a:endParaRPr lang="en-US" sz="2400" dirty="0">
              <a:effectLst>
                <a:outerShdw blurRad="38100" dist="38100" dir="2700000" algn="tl">
                  <a:srgbClr val="000000">
                    <a:alpha val="43137"/>
                  </a:srgbClr>
                </a:outerShdw>
              </a:effectLst>
            </a:endParaRPr>
          </a:p>
        </p:txBody>
      </p:sp>
    </p:spTree>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animEffect transition="in" filter="diamond(in)">
                                      <p:cBhvr>
                                        <p:cTn id="13" dur="2000"/>
                                        <p:tgtEl>
                                          <p:spTgt spid="33795">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3795">
                                            <p:txEl>
                                              <p:pRg st="4" end="4"/>
                                            </p:txEl>
                                          </p:spTgt>
                                        </p:tgtEl>
                                        <p:attrNameLst>
                                          <p:attrName>style.visibility</p:attrName>
                                        </p:attrNameLst>
                                      </p:cBhvr>
                                      <p:to>
                                        <p:strVal val="visible"/>
                                      </p:to>
                                    </p:set>
                                    <p:animEffect transition="in" filter="diamond(in)">
                                      <p:cBhvr>
                                        <p:cTn id="16" dur="2000"/>
                                        <p:tgtEl>
                                          <p:spTgt spid="33795">
                                            <p:txEl>
                                              <p:pRg st="4" end="4"/>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animEffect transition="in" filter="diamond(in)">
                                      <p:cBhvr>
                                        <p:cTn id="19" dur="20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Rules </a:t>
            </a:r>
            <a:endParaRPr lang="en-US" dirty="0"/>
          </a:p>
        </p:txBody>
      </p:sp>
      <p:sp>
        <p:nvSpPr>
          <p:cNvPr id="3" name="Content Placeholder 2"/>
          <p:cNvSpPr>
            <a:spLocks noGrp="1"/>
          </p:cNvSpPr>
          <p:nvPr>
            <p:ph sz="quarter" idx="1"/>
          </p:nvPr>
        </p:nvSpPr>
        <p:spPr/>
        <p:txBody>
          <a:bodyPr/>
          <a:lstStyle/>
          <a:p>
            <a:r>
              <a:rPr lang="en-US" dirty="0" smtClean="0"/>
              <a:t>Prepositional phrases that begin a sentence and contain four or more words should be separated by a comma.</a:t>
            </a:r>
          </a:p>
          <a:p>
            <a:pPr lvl="1">
              <a:buNone/>
            </a:pPr>
            <a:r>
              <a:rPr lang="en-US" dirty="0" smtClean="0"/>
              <a:t>                                8  2    4    1       1    3    3     1</a:t>
            </a:r>
          </a:p>
          <a:p>
            <a:pPr lvl="1"/>
            <a:r>
              <a:rPr lang="en-US" dirty="0" smtClean="0"/>
              <a:t>For example – For a long time, I have felt sad.</a:t>
            </a:r>
          </a:p>
          <a:p>
            <a:pPr lvl="1">
              <a:buNone/>
            </a:pPr>
            <a:r>
              <a:rPr lang="en-US" dirty="0" smtClean="0"/>
              <a:t>           8         4        1     3  2       1</a:t>
            </a:r>
          </a:p>
          <a:p>
            <a:pPr lvl="1"/>
            <a:r>
              <a:rPr lang="en-US" dirty="0" smtClean="0"/>
              <a:t>Through this tunnel is a waterfall.</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 Rules</a:t>
            </a:r>
            <a:endParaRPr lang="en-US" dirty="0"/>
          </a:p>
        </p:txBody>
      </p:sp>
      <p:sp>
        <p:nvSpPr>
          <p:cNvPr id="3" name="Content Placeholder 2"/>
          <p:cNvSpPr>
            <a:spLocks noGrp="1"/>
          </p:cNvSpPr>
          <p:nvPr>
            <p:ph sz="quarter" idx="1"/>
          </p:nvPr>
        </p:nvSpPr>
        <p:spPr/>
        <p:txBody>
          <a:bodyPr/>
          <a:lstStyle/>
          <a:p>
            <a:r>
              <a:rPr lang="en-US" dirty="0" smtClean="0">
                <a:solidFill>
                  <a:schemeClr val="tx2">
                    <a:lumMod val="60000"/>
                    <a:lumOff val="40000"/>
                  </a:schemeClr>
                </a:solidFill>
              </a:rPr>
              <a:t>Participle phrases </a:t>
            </a:r>
            <a:r>
              <a:rPr lang="en-US" dirty="0" smtClean="0"/>
              <a:t>are set off by commas.   </a:t>
            </a:r>
          </a:p>
          <a:p>
            <a:pPr lvl="1"/>
            <a:r>
              <a:rPr lang="en-US" dirty="0" smtClean="0"/>
              <a:t>Example – </a:t>
            </a:r>
            <a:r>
              <a:rPr lang="en-US" dirty="0" smtClean="0">
                <a:solidFill>
                  <a:schemeClr val="tx2">
                    <a:lumMod val="60000"/>
                    <a:lumOff val="40000"/>
                  </a:schemeClr>
                </a:solidFill>
              </a:rPr>
              <a:t>Running around track</a:t>
            </a:r>
            <a:r>
              <a:rPr lang="en-US" dirty="0" smtClean="0"/>
              <a:t>, she screamed wildly.</a:t>
            </a:r>
          </a:p>
          <a:p>
            <a:r>
              <a:rPr lang="en-US" dirty="0" smtClean="0"/>
              <a:t>Adjective, adjective should be separated by a comma. </a:t>
            </a:r>
          </a:p>
          <a:p>
            <a:pPr lvl="1">
              <a:buNone/>
            </a:pPr>
            <a:r>
              <a:rPr lang="en-US" dirty="0" smtClean="0"/>
              <a:t>                              2    4    4     1</a:t>
            </a:r>
          </a:p>
          <a:p>
            <a:pPr lvl="1"/>
            <a:r>
              <a:rPr lang="en-US" dirty="0" smtClean="0"/>
              <a:t>For example - the big, red house.   </a:t>
            </a:r>
          </a:p>
          <a:p>
            <a:pPr lvl="1"/>
            <a:endParaRPr lang="en-US" dirty="0" smtClean="0"/>
          </a:p>
          <a:p>
            <a:pPr lvl="1"/>
            <a:endParaRPr lang="en-US" dirty="0" smtClean="0"/>
          </a:p>
          <a:p>
            <a:r>
              <a:rPr lang="en-US" sz="2700" dirty="0" smtClean="0"/>
              <a:t>Note: Gerunds and infinitives acting as nouns are NEVER separated from the verb by a comma. Think: P,IG</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Hyphens</a:t>
            </a:r>
            <a:endParaRPr lang="en-US" dirty="0"/>
          </a:p>
        </p:txBody>
      </p:sp>
      <p:sp>
        <p:nvSpPr>
          <p:cNvPr id="3" name="Content Placeholder 2"/>
          <p:cNvSpPr>
            <a:spLocks noGrp="1"/>
          </p:cNvSpPr>
          <p:nvPr>
            <p:ph sz="quarter" idx="1"/>
          </p:nvPr>
        </p:nvSpPr>
        <p:spPr/>
        <p:txBody>
          <a:bodyPr/>
          <a:lstStyle/>
          <a:p>
            <a:r>
              <a:rPr lang="en-US" dirty="0" smtClean="0"/>
              <a:t>Hyphens when two adjectives have to occur together to properly describe something. </a:t>
            </a:r>
          </a:p>
          <a:p>
            <a:pPr lvl="1"/>
            <a:r>
              <a:rPr lang="en-US" dirty="0" smtClean="0"/>
              <a:t>    1          2         4</a:t>
            </a:r>
          </a:p>
          <a:p>
            <a:pPr lvl="1"/>
            <a:r>
              <a:rPr lang="en-US" dirty="0" smtClean="0"/>
              <a:t>Hillary was red-faced.  </a:t>
            </a:r>
          </a:p>
          <a:p>
            <a:pPr lvl="1"/>
            <a:endParaRPr lang="en-US" dirty="0" smtClean="0"/>
          </a:p>
          <a:p>
            <a:r>
              <a:rPr lang="en-US" dirty="0" smtClean="0"/>
              <a:t>Hillary is neither red, nor faced, but red-faced.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a:t>
            </a:r>
            <a:endParaRPr lang="en-US" dirty="0"/>
          </a:p>
        </p:txBody>
      </p:sp>
      <p:sp>
        <p:nvSpPr>
          <p:cNvPr id="3" name="Content Placeholder 2"/>
          <p:cNvSpPr>
            <a:spLocks noGrp="1"/>
          </p:cNvSpPr>
          <p:nvPr>
            <p:ph sz="quarter" idx="1"/>
          </p:nvPr>
        </p:nvSpPr>
        <p:spPr/>
        <p:txBody>
          <a:bodyPr/>
          <a:lstStyle/>
          <a:p>
            <a:r>
              <a:rPr lang="en-US" dirty="0" smtClean="0"/>
              <a:t>The “fat” comma, does the job of a conjunction and a comma.</a:t>
            </a:r>
          </a:p>
          <a:p>
            <a:r>
              <a:rPr lang="en-US" dirty="0" smtClean="0"/>
              <a:t>Should only be used when there are two distinct, but related ideas.</a:t>
            </a:r>
          </a:p>
          <a:p>
            <a:endParaRPr lang="en-US" dirty="0" smtClean="0"/>
          </a:p>
          <a:p>
            <a:pPr lvl="1"/>
            <a:r>
              <a:rPr lang="en-US" dirty="0" smtClean="0"/>
              <a:t>She was happy to hear the news, and her husband blogged about the achievement.</a:t>
            </a:r>
          </a:p>
          <a:p>
            <a:pPr lvl="1"/>
            <a:endParaRPr lang="en-US" dirty="0" smtClean="0"/>
          </a:p>
          <a:p>
            <a:pPr lvl="1"/>
            <a:r>
              <a:rPr lang="en-US" dirty="0" smtClean="0"/>
              <a:t>She was happy to hear the news; her husband blogged about the achievement.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7467600" cy="1143000"/>
          </a:xfrm>
        </p:spPr>
        <p:txBody>
          <a:bodyPr>
            <a:noAutofit/>
          </a:bodyPr>
          <a:lstStyle/>
          <a:p>
            <a:pPr algn="ctr"/>
            <a:r>
              <a:rPr lang="en-US" sz="2000" dirty="0" smtClean="0">
                <a:latin typeface="Boulder" pitchFamily="2" charset="0"/>
              </a:rPr>
              <a:t>Objective: Research and gather information for a news story using appropriate methods.</a:t>
            </a:r>
            <a:r>
              <a:rPr lang="en-US" sz="2000" dirty="0" smtClean="0"/>
              <a:t/>
            </a:r>
            <a:br>
              <a:rPr lang="en-US" sz="2000" dirty="0" smtClean="0"/>
            </a:br>
            <a:endParaRPr lang="en-US" sz="2000" dirty="0"/>
          </a:p>
        </p:txBody>
      </p:sp>
      <p:sp>
        <p:nvSpPr>
          <p:cNvPr id="3" name="Content Placeholder 2"/>
          <p:cNvSpPr>
            <a:spLocks noGrp="1"/>
          </p:cNvSpPr>
          <p:nvPr>
            <p:ph sz="quarter" idx="1"/>
          </p:nvPr>
        </p:nvSpPr>
        <p:spPr>
          <a:xfrm>
            <a:off x="533400" y="914400"/>
            <a:ext cx="7467600" cy="4873752"/>
          </a:xfrm>
        </p:spPr>
        <p:txBody>
          <a:bodyPr/>
          <a:lstStyle/>
          <a:p>
            <a:r>
              <a:rPr lang="en-US" sz="2800" dirty="0" smtClean="0"/>
              <a:t>Stories and information are determined by your audience.</a:t>
            </a:r>
          </a:p>
          <a:p>
            <a:pPr lvl="1">
              <a:defRPr/>
            </a:pPr>
            <a:r>
              <a:rPr lang="en-US" sz="2400" dirty="0" smtClean="0">
                <a:effectLst>
                  <a:outerShdw blurRad="38100" dist="38100" dir="2700000" algn="tl">
                    <a:srgbClr val="000000">
                      <a:alpha val="43137"/>
                    </a:srgbClr>
                  </a:outerShdw>
                </a:effectLst>
              </a:rPr>
              <a:t>Consider who you are writing for</a:t>
            </a:r>
          </a:p>
          <a:p>
            <a:pPr>
              <a:buNone/>
              <a:defRPr/>
            </a:pPr>
            <a:endParaRPr lang="en-US" sz="2800" dirty="0" smtClean="0">
              <a:effectLst>
                <a:outerShdw blurRad="38100" dist="38100" dir="2700000" algn="tl">
                  <a:srgbClr val="000000">
                    <a:alpha val="43137"/>
                  </a:srgbClr>
                </a:outerShdw>
              </a:effectLst>
            </a:endParaRPr>
          </a:p>
          <a:p>
            <a:pPr lvl="1">
              <a:buNone/>
              <a:defRPr/>
            </a:pPr>
            <a:endParaRPr lang="en-US" sz="2400" dirty="0" smtClean="0">
              <a:effectLst>
                <a:outerShdw blurRad="38100" dist="38100" dir="2700000" algn="tl">
                  <a:srgbClr val="000000">
                    <a:alpha val="43137"/>
                  </a:srgbClr>
                </a:outerShdw>
              </a:effectLst>
            </a:endParaRPr>
          </a:p>
          <a:p>
            <a:pPr>
              <a:defRPr/>
            </a:pPr>
            <a:endParaRPr lang="en-US" dirty="0" smtClean="0">
              <a:effectLst>
                <a:outerShdw blurRad="38100" dist="38100" dir="2700000" algn="tl">
                  <a:srgbClr val="000000">
                    <a:alpha val="43137"/>
                  </a:srgbClr>
                </a:outerShdw>
              </a:effectLst>
            </a:endParaRPr>
          </a:p>
          <a:p>
            <a:pPr>
              <a:defRPr/>
            </a:pPr>
            <a:endParaRPr lang="en-US" dirty="0" smtClean="0">
              <a:effectLst>
                <a:outerShdw blurRad="38100" dist="38100" dir="2700000" algn="tl">
                  <a:srgbClr val="000000">
                    <a:alpha val="43137"/>
                  </a:srgbClr>
                </a:outerShdw>
              </a:effectLst>
            </a:endParaRPr>
          </a:p>
          <a:p>
            <a:pPr>
              <a:buNone/>
            </a:pPr>
            <a:endParaRPr lang="en-US" dirty="0"/>
          </a:p>
        </p:txBody>
      </p:sp>
      <p:sp>
        <p:nvSpPr>
          <p:cNvPr id="4" name="Title 1"/>
          <p:cNvSpPr txBox="1">
            <a:spLocks/>
          </p:cNvSpPr>
          <p:nvPr/>
        </p:nvSpPr>
        <p:spPr>
          <a:xfrm>
            <a:off x="457200" y="22860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cap="small" noProof="0" dirty="0" smtClean="0">
                <a:solidFill>
                  <a:schemeClr val="tx2"/>
                </a:solidFill>
                <a:latin typeface="+mj-lt"/>
                <a:ea typeface="+mj-ea"/>
                <a:cs typeface="+mj-cs"/>
              </a:rPr>
              <a:t>Information</a:t>
            </a:r>
            <a:r>
              <a:rPr kumimoji="0" lang="en-US" sz="2000" b="0" i="0" u="none" strike="noStrike" kern="1200" cap="small" spc="0" normalizeH="0" baseline="0" noProof="0" dirty="0" smtClean="0">
                <a:ln>
                  <a:noFill/>
                </a:ln>
                <a:solidFill>
                  <a:schemeClr val="tx2"/>
                </a:solidFill>
                <a:effectLst/>
                <a:uLnTx/>
                <a:uFillTx/>
                <a:latin typeface="+mj-lt"/>
                <a:ea typeface="+mj-ea"/>
                <a:cs typeface="+mj-cs"/>
              </a:rPr>
              <a:t/>
            </a:r>
            <a:br>
              <a:rPr kumimoji="0" lang="en-US" sz="2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2000" b="0" i="0" u="none" strike="noStrike" kern="1200" cap="small" spc="0" normalizeH="0" baseline="0" noProof="0" dirty="0">
              <a:ln>
                <a:noFill/>
              </a:ln>
              <a:solidFill>
                <a:schemeClr val="tx2"/>
              </a:solidFill>
              <a:effectLst/>
              <a:uLnTx/>
              <a:uFillTx/>
              <a:latin typeface="+mj-lt"/>
              <a:ea typeface="+mj-ea"/>
              <a:cs typeface="+mj-cs"/>
            </a:endParaRPr>
          </a:p>
        </p:txBody>
      </p:sp>
      <p:pic>
        <p:nvPicPr>
          <p:cNvPr id="3074" name="Picture 2" descr="http://smartmarketingbootcamp.com/wp-content/uploads/2012/04/business-people.jpg">
            <a:hlinkClick r:id="rId2"/>
          </p:cNvPr>
          <p:cNvPicPr>
            <a:picLocks noChangeAspect="1" noChangeArrowheads="1"/>
          </p:cNvPicPr>
          <p:nvPr/>
        </p:nvPicPr>
        <p:blipFill>
          <a:blip r:embed="rId3" cstate="print"/>
          <a:srcRect/>
          <a:stretch>
            <a:fillRect/>
          </a:stretch>
        </p:blipFill>
        <p:spPr bwMode="auto">
          <a:xfrm>
            <a:off x="152400" y="3048000"/>
            <a:ext cx="4293469" cy="2057400"/>
          </a:xfrm>
          <a:prstGeom prst="rect">
            <a:avLst/>
          </a:prstGeom>
          <a:noFill/>
        </p:spPr>
      </p:pic>
      <p:pic>
        <p:nvPicPr>
          <p:cNvPr id="3076" name="Picture 4" descr="http://www.villagelife.com/files/2011/02/FirstGraders-WEB.jpg">
            <a:hlinkClick r:id="rId4"/>
          </p:cNvPr>
          <p:cNvPicPr>
            <a:picLocks noChangeAspect="1" noChangeArrowheads="1"/>
          </p:cNvPicPr>
          <p:nvPr/>
        </p:nvPicPr>
        <p:blipFill>
          <a:blip r:embed="rId5" cstate="print"/>
          <a:srcRect/>
          <a:stretch>
            <a:fillRect/>
          </a:stretch>
        </p:blipFill>
        <p:spPr bwMode="auto">
          <a:xfrm>
            <a:off x="5562600" y="2971800"/>
            <a:ext cx="2895600" cy="23196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Components</a:t>
            </a:r>
            <a:endParaRPr lang="en-US" dirty="0"/>
          </a:p>
        </p:txBody>
      </p:sp>
      <p:sp>
        <p:nvSpPr>
          <p:cNvPr id="3" name="Content Placeholder 2"/>
          <p:cNvSpPr>
            <a:spLocks noGrp="1"/>
          </p:cNvSpPr>
          <p:nvPr>
            <p:ph sz="quarter" idx="1"/>
          </p:nvPr>
        </p:nvSpPr>
        <p:spPr/>
        <p:txBody>
          <a:bodyPr/>
          <a:lstStyle/>
          <a:p>
            <a:pPr>
              <a:defRPr/>
            </a:pPr>
            <a:r>
              <a:rPr lang="en-US" sz="2800" dirty="0" smtClean="0">
                <a:effectLst>
                  <a:outerShdw blurRad="38100" dist="38100" dir="2700000" algn="tl">
                    <a:srgbClr val="000000">
                      <a:alpha val="43137"/>
                    </a:srgbClr>
                  </a:outerShdw>
                </a:effectLst>
              </a:rPr>
              <a:t>News Components are what connects information to your audience. </a:t>
            </a:r>
          </a:p>
          <a:p>
            <a:pPr>
              <a:defRPr/>
            </a:pPr>
            <a:endParaRPr lang="en-US" sz="2800" dirty="0" smtClean="0">
              <a:effectLst>
                <a:outerShdw blurRad="38100" dist="38100" dir="2700000" algn="tl">
                  <a:srgbClr val="000000">
                    <a:alpha val="43137"/>
                  </a:srgbClr>
                </a:outerShdw>
              </a:effectLst>
            </a:endParaRPr>
          </a:p>
          <a:p>
            <a:pPr lvl="1">
              <a:defRPr/>
            </a:pPr>
            <a:r>
              <a:rPr lang="en-US" sz="2400" dirty="0" smtClean="0">
                <a:effectLst>
                  <a:outerShdw blurRad="38100" dist="38100" dir="2700000" algn="tl">
                    <a:srgbClr val="000000">
                      <a:alpha val="43137"/>
                    </a:srgbClr>
                  </a:outerShdw>
                </a:effectLst>
              </a:rPr>
              <a:t>Conflict – struggles faced by people</a:t>
            </a:r>
          </a:p>
          <a:p>
            <a:pPr lvl="1">
              <a:defRPr/>
            </a:pPr>
            <a:r>
              <a:rPr lang="en-US" sz="2400" dirty="0" smtClean="0">
                <a:effectLst>
                  <a:outerShdw blurRad="38100" dist="38100" dir="2700000" algn="tl">
                    <a:srgbClr val="000000">
                      <a:alpha val="43137"/>
                    </a:srgbClr>
                  </a:outerShdw>
                </a:effectLst>
              </a:rPr>
              <a:t>Unusual </a:t>
            </a:r>
            <a:r>
              <a:rPr lang="en-US" sz="2400" dirty="0" smtClean="0">
                <a:effectLst>
                  <a:outerShdw blurRad="38100" dist="38100" dir="2700000" algn="tl">
                    <a:srgbClr val="000000">
                      <a:alpha val="43137"/>
                    </a:srgbClr>
                  </a:outerShdw>
                </a:effectLst>
              </a:rPr>
              <a:t>– anything out of the ordinary </a:t>
            </a:r>
          </a:p>
          <a:p>
            <a:pPr lvl="1">
              <a:defRPr/>
            </a:pPr>
            <a:r>
              <a:rPr lang="en-US" sz="2400" dirty="0" smtClean="0">
                <a:effectLst>
                  <a:outerShdw blurRad="38100" dist="38100" dir="2700000" algn="tl">
                    <a:srgbClr val="000000">
                      <a:alpha val="43137"/>
                    </a:srgbClr>
                  </a:outerShdw>
                </a:effectLst>
              </a:rPr>
              <a:t>Progress – self explanatory, moving forward in a pursuit </a:t>
            </a:r>
          </a:p>
          <a:p>
            <a:pPr lvl="1">
              <a:defRPr/>
            </a:pPr>
            <a:r>
              <a:rPr lang="en-US" sz="2400" dirty="0" smtClean="0">
                <a:effectLst>
                  <a:outerShdw blurRad="38100" dist="38100" dir="2700000" algn="tl">
                    <a:srgbClr val="000000">
                      <a:alpha val="43137"/>
                    </a:srgbClr>
                  </a:outerShdw>
                </a:effectLst>
              </a:rPr>
              <a:t>Human Interest – connect emotionally with the reader or listener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Quality – </a:t>
            </a:r>
            <a:r>
              <a:rPr lang="en-US" dirty="0" smtClean="0">
                <a:hlinkClick r:id="rId3"/>
              </a:rPr>
              <a:t>See Video </a:t>
            </a:r>
            <a:endParaRPr lang="en-US" dirty="0"/>
          </a:p>
        </p:txBody>
      </p:sp>
      <p:sp>
        <p:nvSpPr>
          <p:cNvPr id="3" name="Content Placeholder 2"/>
          <p:cNvSpPr>
            <a:spLocks noGrp="1"/>
          </p:cNvSpPr>
          <p:nvPr>
            <p:ph sz="quarter" idx="1"/>
          </p:nvPr>
        </p:nvSpPr>
        <p:spPr>
          <a:xfrm>
            <a:off x="457200" y="1600200"/>
            <a:ext cx="7467600" cy="5029200"/>
          </a:xfrm>
        </p:spPr>
        <p:txBody>
          <a:bodyPr>
            <a:normAutofit/>
          </a:bodyPr>
          <a:lstStyle/>
          <a:p>
            <a:r>
              <a:rPr lang="en-US" sz="2800" dirty="0" smtClean="0"/>
              <a:t>Not all information is the same!</a:t>
            </a:r>
          </a:p>
          <a:p>
            <a:pPr lvl="1"/>
            <a:r>
              <a:rPr lang="en-US" sz="2400" dirty="0" smtClean="0"/>
              <a:t>Someone’s opinion should not be taken as fact.</a:t>
            </a:r>
          </a:p>
          <a:p>
            <a:pPr lvl="1"/>
            <a:r>
              <a:rPr lang="en-US" sz="2400" dirty="0" smtClean="0"/>
              <a:t>Cross reference facts.</a:t>
            </a:r>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pPr lvl="1"/>
            <a:endParaRPr lang="en-US" sz="2400" dirty="0" smtClean="0"/>
          </a:p>
          <a:p>
            <a:r>
              <a:rPr lang="en-US" sz="2700" dirty="0" smtClean="0"/>
              <a:t>But with a critical and careful approach the </a:t>
            </a:r>
            <a:r>
              <a:rPr lang="en-US" sz="2700" dirty="0" smtClean="0"/>
              <a:t>Internet </a:t>
            </a:r>
            <a:r>
              <a:rPr lang="en-US" sz="2700" dirty="0" smtClean="0"/>
              <a:t>can be a powerful tool. </a:t>
            </a:r>
          </a:p>
          <a:p>
            <a:pPr lvl="1"/>
            <a:endParaRPr lang="en-US" sz="2400" dirty="0" smtClean="0"/>
          </a:p>
        </p:txBody>
      </p:sp>
      <p:pic>
        <p:nvPicPr>
          <p:cNvPr id="1026" name="Picture 2" descr="http://www.vinecagray.com/blog/wp-content/uploads/2013/02/cow-on-steroids.jpg">
            <a:hlinkClick r:id="rId4"/>
          </p:cNvPr>
          <p:cNvPicPr>
            <a:picLocks noChangeAspect="1" noChangeArrowheads="1"/>
          </p:cNvPicPr>
          <p:nvPr/>
        </p:nvPicPr>
        <p:blipFill>
          <a:blip r:embed="rId5" cstate="print"/>
          <a:srcRect/>
          <a:stretch>
            <a:fillRect/>
          </a:stretch>
        </p:blipFill>
        <p:spPr bwMode="auto">
          <a:xfrm>
            <a:off x="1447800" y="3048000"/>
            <a:ext cx="5029200" cy="254863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21">
      <a:dk1>
        <a:sysClr val="windowText" lastClr="000000"/>
      </a:dk1>
      <a:lt1>
        <a:sysClr val="window" lastClr="FFFFFF"/>
      </a:lt1>
      <a:dk2>
        <a:srgbClr val="663300"/>
      </a:dk2>
      <a:lt2>
        <a:srgbClr val="F4E7ED"/>
      </a:lt2>
      <a:accent1>
        <a:srgbClr val="892D4E"/>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276</TotalTime>
  <Words>1202</Words>
  <Application>Microsoft Macintosh PowerPoint</Application>
  <PresentationFormat>On-screen Show (4:3)</PresentationFormat>
  <Paragraphs>160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Journalistic Writing</vt:lpstr>
      <vt:lpstr>Comma Rules</vt:lpstr>
      <vt:lpstr>Comma Rules </vt:lpstr>
      <vt:lpstr>Comma Rules</vt:lpstr>
      <vt:lpstr>Hyphens</vt:lpstr>
      <vt:lpstr>Semi-colon ;</vt:lpstr>
      <vt:lpstr>Objective: Research and gather information for a news story using appropriate methods. </vt:lpstr>
      <vt:lpstr>News Components</vt:lpstr>
      <vt:lpstr>Source Quality – See Video </vt:lpstr>
      <vt:lpstr>The Interview</vt:lpstr>
      <vt:lpstr>Interview</vt:lpstr>
      <vt:lpstr>Interview - Introductions</vt:lpstr>
      <vt:lpstr>The Interview </vt:lpstr>
      <vt:lpstr>Writing</vt:lpstr>
      <vt:lpstr>Writing - ABC’s of Journalism</vt:lpstr>
      <vt:lpstr>Writing</vt:lpstr>
      <vt:lpstr>5Ws + H = The Basics</vt:lpstr>
      <vt:lpstr>Writing – In the Beginning . . . </vt:lpstr>
      <vt:lpstr>Inverted Pyramid</vt:lpstr>
      <vt:lpstr>Writing - With Quotes</vt:lpstr>
      <vt:lpstr>Writing -Using Quotes</vt:lpstr>
    </vt:vector>
  </TitlesOfParts>
  <Company>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Journalistic Writing</dc:title>
  <dc:creator>pressettj</dc:creator>
  <cp:lastModifiedBy>Kelsey Hall</cp:lastModifiedBy>
  <cp:revision>21</cp:revision>
  <dcterms:created xsi:type="dcterms:W3CDTF">2013-04-10T20:02:09Z</dcterms:created>
  <dcterms:modified xsi:type="dcterms:W3CDTF">2013-06-07T16:19:37Z</dcterms:modified>
</cp:coreProperties>
</file>