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58" r:id="rId5"/>
    <p:sldId id="259" r:id="rId6"/>
    <p:sldId id="269" r:id="rId7"/>
    <p:sldId id="260" r:id="rId8"/>
    <p:sldId id="261" r:id="rId9"/>
    <p:sldId id="270"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576A4F5-27A8-4BA0-A416-84198F2082D1}" type="datetimeFigureOut">
              <a:rPr lang="en-US" smtClean="0"/>
              <a:t>5/4/2010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B970633-0FBF-435A-AE68-591C03DD2CE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76A4F5-27A8-4BA0-A416-84198F2082D1}" type="datetimeFigureOut">
              <a:rPr lang="en-US" smtClean="0"/>
              <a:t>5/4/2010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970633-0FBF-435A-AE68-591C03DD2C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B576A4F5-27A8-4BA0-A416-84198F2082D1}" type="datetimeFigureOut">
              <a:rPr lang="en-US" smtClean="0"/>
              <a:t>5/4/2010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B970633-0FBF-435A-AE68-591C03DD2C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76A4F5-27A8-4BA0-A416-84198F2082D1}" type="datetimeFigureOut">
              <a:rPr lang="en-US" smtClean="0"/>
              <a:t>5/4/2010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970633-0FBF-435A-AE68-591C03DD2C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576A4F5-27A8-4BA0-A416-84198F2082D1}" type="datetimeFigureOut">
              <a:rPr lang="en-US" smtClean="0"/>
              <a:t>5/4/2010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B970633-0FBF-435A-AE68-591C03DD2CE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76A4F5-27A8-4BA0-A416-84198F2082D1}" type="datetimeFigureOut">
              <a:rPr lang="en-US" smtClean="0"/>
              <a:t>5/4/2010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B970633-0FBF-435A-AE68-591C03DD2C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576A4F5-27A8-4BA0-A416-84198F2082D1}" type="datetimeFigureOut">
              <a:rPr lang="en-US" smtClean="0"/>
              <a:t>5/4/2010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B970633-0FBF-435A-AE68-591C03DD2C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576A4F5-27A8-4BA0-A416-84198F2082D1}" type="datetimeFigureOut">
              <a:rPr lang="en-US" smtClean="0"/>
              <a:t>5/4/2010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B970633-0FBF-435A-AE68-591C03DD2C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576A4F5-27A8-4BA0-A416-84198F2082D1}" type="datetimeFigureOut">
              <a:rPr lang="en-US" smtClean="0"/>
              <a:t>5/4/2010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B970633-0FBF-435A-AE68-591C03DD2C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76A4F5-27A8-4BA0-A416-84198F2082D1}" type="datetimeFigureOut">
              <a:rPr lang="en-US" smtClean="0"/>
              <a:t>5/4/2010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B970633-0FBF-435A-AE68-591C03DD2C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576A4F5-27A8-4BA0-A416-84198F2082D1}" type="datetimeFigureOut">
              <a:rPr lang="en-US" smtClean="0"/>
              <a:t>5/4/2010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B970633-0FBF-435A-AE68-591C03DD2CEC}"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576A4F5-27A8-4BA0-A416-84198F2082D1}" type="datetimeFigureOut">
              <a:rPr lang="en-US" smtClean="0"/>
              <a:t>5/4/2010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B970633-0FBF-435A-AE68-591C03DD2C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0"/>
            <a:ext cx="5805268" cy="2868168"/>
          </a:xfrm>
        </p:spPr>
        <p:txBody>
          <a:bodyPr>
            <a:normAutofit/>
          </a:bodyPr>
          <a:lstStyle/>
          <a:p>
            <a:r>
              <a:rPr lang="en-US" sz="4800" dirty="0" smtClean="0"/>
              <a:t>Poop it, flush it, </a:t>
            </a:r>
            <a:r>
              <a:rPr lang="en-US" sz="3200" dirty="0" smtClean="0"/>
              <a:t>and is that really it?</a:t>
            </a:r>
            <a:br>
              <a:rPr lang="en-US" sz="3200" dirty="0" smtClean="0"/>
            </a:br>
            <a:r>
              <a:rPr lang="en-US" sz="3200" dirty="0" smtClean="0"/>
              <a:t/>
            </a:r>
            <a:br>
              <a:rPr lang="en-US" sz="3200" dirty="0" smtClean="0"/>
            </a:br>
            <a:r>
              <a:rPr lang="en-US" sz="2400" dirty="0" smtClean="0"/>
              <a:t>Just Smile and Wave,</a:t>
            </a:r>
            <a:br>
              <a:rPr lang="en-US" sz="2400" dirty="0" smtClean="0"/>
            </a:br>
            <a:r>
              <a:rPr lang="en-US" sz="2400" dirty="0" smtClean="0"/>
              <a:t>Just Smile and Wave!</a:t>
            </a:r>
            <a:endParaRPr lang="en-US" dirty="0"/>
          </a:p>
        </p:txBody>
      </p:sp>
      <p:sp>
        <p:nvSpPr>
          <p:cNvPr id="3" name="Subtitle 2"/>
          <p:cNvSpPr>
            <a:spLocks noGrp="1"/>
          </p:cNvSpPr>
          <p:nvPr>
            <p:ph type="subTitle" idx="1"/>
          </p:nvPr>
        </p:nvSpPr>
        <p:spPr>
          <a:xfrm>
            <a:off x="3352800" y="2895600"/>
            <a:ext cx="5114778" cy="1101248"/>
          </a:xfrm>
        </p:spPr>
        <p:txBody>
          <a:bodyPr/>
          <a:lstStyle/>
          <a:p>
            <a:r>
              <a:rPr lang="en-US" dirty="0" smtClean="0"/>
              <a:t>Natural Resources</a:t>
            </a:r>
            <a:br>
              <a:rPr lang="en-US" dirty="0" smtClean="0"/>
            </a:br>
            <a:r>
              <a:rPr lang="en-US" dirty="0" smtClean="0"/>
              <a:t>Waste Water Management</a:t>
            </a:r>
            <a:endParaRPr lang="en-US" dirty="0"/>
          </a:p>
        </p:txBody>
      </p:sp>
      <p:pic>
        <p:nvPicPr>
          <p:cNvPr id="23554" name="Picture 2" descr="http://repairstemcell.files.wordpress.com/2009/05/toilet.jpg"/>
          <p:cNvPicPr>
            <a:picLocks noChangeAspect="1" noChangeArrowheads="1"/>
          </p:cNvPicPr>
          <p:nvPr/>
        </p:nvPicPr>
        <p:blipFill>
          <a:blip r:embed="rId2" cstate="print"/>
          <a:srcRect/>
          <a:stretch>
            <a:fillRect/>
          </a:stretch>
        </p:blipFill>
        <p:spPr bwMode="auto">
          <a:xfrm>
            <a:off x="304800" y="2209800"/>
            <a:ext cx="4495800" cy="4495800"/>
          </a:xfrm>
          <a:prstGeom prst="rect">
            <a:avLst/>
          </a:prstGeom>
          <a:noFill/>
        </p:spPr>
      </p:pic>
      <p:pic>
        <p:nvPicPr>
          <p:cNvPr id="23556" name="Picture 4" descr="http://benfrenchphoto.files.wordpress.com/2009/10/a-toilet-paper.jpg"/>
          <p:cNvPicPr>
            <a:picLocks noChangeAspect="1" noChangeArrowheads="1"/>
          </p:cNvPicPr>
          <p:nvPr/>
        </p:nvPicPr>
        <p:blipFill>
          <a:blip r:embed="rId3" cstate="print"/>
          <a:srcRect/>
          <a:stretch>
            <a:fillRect/>
          </a:stretch>
        </p:blipFill>
        <p:spPr bwMode="auto">
          <a:xfrm>
            <a:off x="4419600" y="3810000"/>
            <a:ext cx="2857500" cy="2857500"/>
          </a:xfrm>
          <a:prstGeom prst="rect">
            <a:avLst/>
          </a:prstGeom>
          <a:noFill/>
        </p:spPr>
      </p:pic>
      <p:pic>
        <p:nvPicPr>
          <p:cNvPr id="23558" name="Picture 6" descr="http://smg.photobucket.com/albums/v110/danam/87B-RingWhiteGoldDiamondsWedding.jpg"/>
          <p:cNvPicPr>
            <a:picLocks noChangeAspect="1" noChangeArrowheads="1"/>
          </p:cNvPicPr>
          <p:nvPr/>
        </p:nvPicPr>
        <p:blipFill>
          <a:blip r:embed="rId4" cstate="print"/>
          <a:srcRect/>
          <a:stretch>
            <a:fillRect/>
          </a:stretch>
        </p:blipFill>
        <p:spPr bwMode="auto">
          <a:xfrm>
            <a:off x="457200" y="152400"/>
            <a:ext cx="1958975" cy="1958975"/>
          </a:xfrm>
          <a:prstGeom prst="rect">
            <a:avLst/>
          </a:prstGeom>
          <a:noFill/>
        </p:spPr>
      </p:pic>
      <p:pic>
        <p:nvPicPr>
          <p:cNvPr id="23560" name="Picture 8" descr="http://veryrandomthoughts.files.wordpress.com/2009/03/goldfish1.jpg"/>
          <p:cNvPicPr>
            <a:picLocks noChangeAspect="1" noChangeArrowheads="1"/>
          </p:cNvPicPr>
          <p:nvPr/>
        </p:nvPicPr>
        <p:blipFill>
          <a:blip r:embed="rId5" cstate="print"/>
          <a:srcRect t="22972" r="48450"/>
          <a:stretch>
            <a:fillRect/>
          </a:stretch>
        </p:blipFill>
        <p:spPr bwMode="auto">
          <a:xfrm>
            <a:off x="7378700" y="4127500"/>
            <a:ext cx="1689100" cy="25019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Removing Scum</a:t>
            </a:r>
            <a:endParaRPr lang="en-US" dirty="0"/>
          </a:p>
        </p:txBody>
      </p:sp>
      <p:sp>
        <p:nvSpPr>
          <p:cNvPr id="3" name="Content Placeholder 2"/>
          <p:cNvSpPr>
            <a:spLocks noGrp="1"/>
          </p:cNvSpPr>
          <p:nvPr>
            <p:ph idx="1"/>
          </p:nvPr>
        </p:nvSpPr>
        <p:spPr/>
        <p:txBody>
          <a:bodyPr/>
          <a:lstStyle/>
          <a:p>
            <a:r>
              <a:rPr lang="en-US" dirty="0" smtClean="0"/>
              <a:t>As sludge is settling to the bottom of the sedimentation tanks, lighter materials are floating to the surface.</a:t>
            </a:r>
          </a:p>
          <a:p>
            <a:r>
              <a:rPr lang="en-US" dirty="0" smtClean="0"/>
              <a:t>This 'scum' includes grease, oils, plastics, and soap. Slow-moving rakes skim the scum off the surface of the wastewater. </a:t>
            </a:r>
          </a:p>
          <a:p>
            <a:r>
              <a:rPr lang="en-US" dirty="0" smtClean="0"/>
              <a:t>Scum is thickened and pumped to the digesters along with the sludge.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Removing Scum</a:t>
            </a:r>
            <a:endParaRPr lang="en-US" dirty="0"/>
          </a:p>
        </p:txBody>
      </p:sp>
      <p:sp>
        <p:nvSpPr>
          <p:cNvPr id="3" name="Content Placeholder 2"/>
          <p:cNvSpPr>
            <a:spLocks noGrp="1"/>
          </p:cNvSpPr>
          <p:nvPr>
            <p:ph idx="1"/>
          </p:nvPr>
        </p:nvSpPr>
        <p:spPr/>
        <p:txBody>
          <a:bodyPr>
            <a:normAutofit/>
          </a:bodyPr>
          <a:lstStyle/>
          <a:p>
            <a:r>
              <a:rPr lang="en-US" dirty="0" smtClean="0"/>
              <a:t>Many cities also use filtration in sewage treatment. After the solids are removed, the liquid sewage is filtered through a substance, usually sand, by the action of gravity. This method gets rid of almost all bacteria, reduces turbidity and color, removes odors, reduces the amount of iron, and removes most other solid particles that remained in the water.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Killing Bacteria</a:t>
            </a:r>
            <a:endParaRPr lang="en-US" dirty="0"/>
          </a:p>
        </p:txBody>
      </p:sp>
      <p:sp>
        <p:nvSpPr>
          <p:cNvPr id="3" name="Content Placeholder 2"/>
          <p:cNvSpPr>
            <a:spLocks noGrp="1"/>
          </p:cNvSpPr>
          <p:nvPr>
            <p:ph idx="1"/>
          </p:nvPr>
        </p:nvSpPr>
        <p:spPr/>
        <p:txBody>
          <a:bodyPr>
            <a:normAutofit/>
          </a:bodyPr>
          <a:lstStyle/>
          <a:p>
            <a:r>
              <a:rPr lang="en-US" dirty="0" smtClean="0"/>
              <a:t>Finally, the wastewater flows into a 'chlorine contact' tank, where the chemical chlorine is added to kill bacteria, which could pose a health risk, just as is done in swimming pools. </a:t>
            </a:r>
          </a:p>
          <a:p>
            <a:r>
              <a:rPr lang="en-US" dirty="0" smtClean="0"/>
              <a:t>The chlorine is mostly eliminated as the bacteria are destroyed, but sometimes it must be neutralized by adding other chemicals. This protects fish and other marine organisms, which can be harmed by the smallest amounts of chlorine.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Killing Bacteria</a:t>
            </a:r>
            <a:endParaRPr lang="en-US" dirty="0"/>
          </a:p>
        </p:txBody>
      </p:sp>
      <p:sp>
        <p:nvSpPr>
          <p:cNvPr id="3" name="Content Placeholder 2"/>
          <p:cNvSpPr>
            <a:spLocks noGrp="1"/>
          </p:cNvSpPr>
          <p:nvPr>
            <p:ph idx="1"/>
          </p:nvPr>
        </p:nvSpPr>
        <p:spPr/>
        <p:txBody>
          <a:bodyPr/>
          <a:lstStyle/>
          <a:p>
            <a:r>
              <a:rPr lang="en-US" dirty="0" smtClean="0"/>
              <a:t>The treated water (called effluent) is then discharged to a local river or the ocean</a:t>
            </a:r>
            <a:endParaRPr lang="en-US" dirty="0"/>
          </a:p>
        </p:txBody>
      </p:sp>
      <p:pic>
        <p:nvPicPr>
          <p:cNvPr id="4098" name="Picture 2" descr="http://www.wastewatertrainingsolutions.com/images/chlorine_contact_tank_w_discharge.JPG"/>
          <p:cNvPicPr>
            <a:picLocks noChangeAspect="1" noChangeArrowheads="1"/>
          </p:cNvPicPr>
          <p:nvPr/>
        </p:nvPicPr>
        <p:blipFill>
          <a:blip r:embed="rId2" cstate="print"/>
          <a:srcRect b="38738"/>
          <a:stretch>
            <a:fillRect/>
          </a:stretch>
        </p:blipFill>
        <p:spPr bwMode="auto">
          <a:xfrm>
            <a:off x="0" y="2667000"/>
            <a:ext cx="9144000" cy="4191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Wastewater Residuals: </a:t>
            </a:r>
            <a:endParaRPr lang="en-US" dirty="0"/>
          </a:p>
        </p:txBody>
      </p:sp>
      <p:sp>
        <p:nvSpPr>
          <p:cNvPr id="3" name="Content Placeholder 2"/>
          <p:cNvSpPr>
            <a:spLocks noGrp="1"/>
          </p:cNvSpPr>
          <p:nvPr>
            <p:ph idx="1"/>
          </p:nvPr>
        </p:nvSpPr>
        <p:spPr/>
        <p:txBody>
          <a:bodyPr/>
          <a:lstStyle/>
          <a:p>
            <a:r>
              <a:rPr lang="en-US" dirty="0" smtClean="0"/>
              <a:t>Another part of treating wastewater is dealing with the solid-waste material. These solids are kept for 20 to 30 days in large, heated and enclosed tanks called 'digesters.' Here, bacteria break down (digest) the material, reducing its volume, odors, and getting rid of organisms that can cause disease. The finished product is mainly sent to landfills, but sometimes can be used as fertilizer.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wwplant.gif"/>
          <p:cNvPicPr>
            <a:picLocks noChangeAspect="1"/>
          </p:cNvPicPr>
          <p:nvPr/>
        </p:nvPicPr>
        <p:blipFill>
          <a:blip r:embed="rId2" cstate="print"/>
          <a:stretch>
            <a:fillRect/>
          </a:stretch>
        </p:blipFill>
        <p:spPr>
          <a:xfrm>
            <a:off x="152400" y="4419600"/>
            <a:ext cx="8890000" cy="2133600"/>
          </a:xfrm>
          <a:prstGeom prst="rect">
            <a:avLst/>
          </a:prstGeom>
        </p:spPr>
      </p:pic>
      <p:sp>
        <p:nvSpPr>
          <p:cNvPr id="6" name="Title 1"/>
          <p:cNvSpPr>
            <a:spLocks noGrp="1"/>
          </p:cNvSpPr>
          <p:nvPr>
            <p:ph type="title"/>
          </p:nvPr>
        </p:nvSpPr>
        <p:spPr>
          <a:xfrm>
            <a:off x="228600" y="381000"/>
            <a:ext cx="8077200" cy="4191000"/>
          </a:xfrm>
        </p:spPr>
        <p:txBody>
          <a:bodyPr>
            <a:normAutofit fontScale="90000"/>
          </a:bodyPr>
          <a:lstStyle/>
          <a:p>
            <a:r>
              <a:rPr lang="en-US" dirty="0" smtClean="0"/>
              <a:t>1. Screening</a:t>
            </a:r>
            <a:br>
              <a:rPr lang="en-US" dirty="0" smtClean="0"/>
            </a:br>
            <a:r>
              <a:rPr lang="en-US" dirty="0" smtClean="0"/>
              <a:t>2. Pumping</a:t>
            </a:r>
            <a:br>
              <a:rPr lang="en-US" dirty="0" smtClean="0"/>
            </a:br>
            <a:r>
              <a:rPr lang="en-US" dirty="0" smtClean="0"/>
              <a:t>3. Aeration</a:t>
            </a:r>
            <a:br>
              <a:rPr lang="en-US" dirty="0" smtClean="0"/>
            </a:br>
            <a:r>
              <a:rPr lang="en-US" dirty="0" smtClean="0"/>
              <a:t>4. Removing Sludge</a:t>
            </a:r>
            <a:br>
              <a:rPr lang="en-US" dirty="0" smtClean="0"/>
            </a:br>
            <a:r>
              <a:rPr lang="en-US" dirty="0" smtClean="0"/>
              <a:t>5. Removing Scum</a:t>
            </a:r>
            <a:br>
              <a:rPr lang="en-US" dirty="0" smtClean="0"/>
            </a:br>
            <a:r>
              <a:rPr lang="en-US" dirty="0" smtClean="0"/>
              <a:t>6. Killing bacteria</a:t>
            </a:r>
            <a:br>
              <a:rPr lang="en-US" dirty="0" smtClean="0"/>
            </a:br>
            <a:r>
              <a:rPr lang="en-US" dirty="0" smtClean="0"/>
              <a:t>r. waste water residuals</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Screening</a:t>
            </a:r>
            <a:endParaRPr lang="en-US" dirty="0"/>
          </a:p>
        </p:txBody>
      </p:sp>
      <p:sp>
        <p:nvSpPr>
          <p:cNvPr id="3" name="Content Placeholder 2"/>
          <p:cNvSpPr>
            <a:spLocks noGrp="1"/>
          </p:cNvSpPr>
          <p:nvPr>
            <p:ph idx="1"/>
          </p:nvPr>
        </p:nvSpPr>
        <p:spPr/>
        <p:txBody>
          <a:bodyPr>
            <a:normAutofit/>
          </a:bodyPr>
          <a:lstStyle/>
          <a:p>
            <a:pPr>
              <a:buNone/>
            </a:pPr>
            <a:r>
              <a:rPr lang="en-US" dirty="0" smtClean="0"/>
              <a:t>Wastewater entering the treatment plant includes items like:</a:t>
            </a:r>
          </a:p>
          <a:p>
            <a:pPr lvl="2"/>
            <a:r>
              <a:rPr lang="en-US" sz="3200" dirty="0" smtClean="0"/>
              <a:t>Wood</a:t>
            </a:r>
          </a:p>
          <a:p>
            <a:pPr lvl="2"/>
            <a:r>
              <a:rPr lang="en-US" sz="3200" dirty="0" smtClean="0"/>
              <a:t>Rocks</a:t>
            </a:r>
          </a:p>
          <a:p>
            <a:pPr lvl="2"/>
            <a:r>
              <a:rPr lang="en-US" sz="3200" dirty="0" smtClean="0"/>
              <a:t>Dead animals</a:t>
            </a:r>
          </a:p>
          <a:p>
            <a:pPr lvl="2"/>
            <a:r>
              <a:rPr lang="en-US" sz="3200" dirty="0" smtClean="0"/>
              <a:t>Wedding Rings</a:t>
            </a:r>
          </a:p>
          <a:p>
            <a:r>
              <a:rPr lang="en-US" dirty="0" smtClean="0"/>
              <a:t>Unless they are removed, they could cause problems later in the treatment process. Most of these materials are sent to a landfill.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idahofallsidaho.gov/wwwroot/userfiles/images/pw/sw/headworks_screen.jpg"/>
          <p:cNvPicPr>
            <a:picLocks noChangeAspect="1" noChangeArrowheads="1"/>
          </p:cNvPicPr>
          <p:nvPr/>
        </p:nvPicPr>
        <p:blipFill>
          <a:blip r:embed="rId2" cstate="print"/>
          <a:srcRect/>
          <a:stretch>
            <a:fillRect/>
          </a:stretch>
        </p:blipFill>
        <p:spPr bwMode="auto">
          <a:xfrm>
            <a:off x="1" y="-3397"/>
            <a:ext cx="9144000" cy="6861397"/>
          </a:xfrm>
          <a:prstGeom prst="rect">
            <a:avLst/>
          </a:prstGeom>
          <a:noFill/>
        </p:spPr>
      </p:pic>
      <p:sp>
        <p:nvSpPr>
          <p:cNvPr id="5" name="Title 1"/>
          <p:cNvSpPr txBox="1">
            <a:spLocks/>
          </p:cNvSpPr>
          <p:nvPr/>
        </p:nvSpPr>
        <p:spPr>
          <a:xfrm>
            <a:off x="457200" y="5867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THE “MUFFIN MONSTER”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Pumping</a:t>
            </a:r>
            <a:endParaRPr lang="en-US" dirty="0"/>
          </a:p>
        </p:txBody>
      </p:sp>
      <p:sp>
        <p:nvSpPr>
          <p:cNvPr id="3" name="Content Placeholder 2"/>
          <p:cNvSpPr>
            <a:spLocks noGrp="1"/>
          </p:cNvSpPr>
          <p:nvPr>
            <p:ph idx="1"/>
          </p:nvPr>
        </p:nvSpPr>
        <p:spPr/>
        <p:txBody>
          <a:bodyPr>
            <a:normAutofit/>
          </a:bodyPr>
          <a:lstStyle/>
          <a:p>
            <a:r>
              <a:rPr lang="en-US" dirty="0" smtClean="0"/>
              <a:t>The wastewater system relies on the force of gravity to move sewage from your home to the treatment plant. </a:t>
            </a:r>
            <a:endParaRPr lang="en-US" dirty="0"/>
          </a:p>
          <a:p>
            <a:r>
              <a:rPr lang="en-US" dirty="0" smtClean="0"/>
              <a:t>Wastewater-treatment plants are located on low ground, often near a river into which treated water can be released. </a:t>
            </a:r>
          </a:p>
          <a:p>
            <a:r>
              <a:rPr lang="en-US" dirty="0" smtClean="0"/>
              <a:t>If the plant is built above the ground level, the wastewater has to be pumped up to the aeration tanks (item 3). From here on, gravity takes over to move the wastewater through the treatment process.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Aeration</a:t>
            </a:r>
            <a:endParaRPr lang="en-US" dirty="0"/>
          </a:p>
        </p:txBody>
      </p:sp>
      <p:sp>
        <p:nvSpPr>
          <p:cNvPr id="3" name="Content Placeholder 2"/>
          <p:cNvSpPr>
            <a:spLocks noGrp="1"/>
          </p:cNvSpPr>
          <p:nvPr>
            <p:ph idx="1"/>
          </p:nvPr>
        </p:nvSpPr>
        <p:spPr/>
        <p:txBody>
          <a:bodyPr>
            <a:normAutofit/>
          </a:bodyPr>
          <a:lstStyle/>
          <a:p>
            <a:r>
              <a:rPr lang="en-US" dirty="0" smtClean="0"/>
              <a:t>One of the first steps that a water treatment facility can do is to just shake up the sewage and expose it to air. This causes some of the dissolved gases (such as hydrogen sulfide, which smells like rotten eggs) that taste and smell bad to be released from the water. </a:t>
            </a:r>
          </a:p>
          <a:p>
            <a:r>
              <a:rPr lang="en-US" dirty="0" smtClean="0"/>
              <a:t>Wastewater enters a series of long, parallel concrete tanks. Each tank is divided into two sections. In the first section, air is pumped through the water.</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www.coloriteaerationtubing.com/other_assets/pic-wastewater2.jpg"/>
          <p:cNvPicPr>
            <a:picLocks noChangeAspect="1" noChangeArrowheads="1"/>
          </p:cNvPicPr>
          <p:nvPr/>
        </p:nvPicPr>
        <p:blipFill>
          <a:blip r:embed="rId2" cstate="print"/>
          <a:srcRect/>
          <a:stretch>
            <a:fillRect/>
          </a:stretch>
        </p:blipFill>
        <p:spPr bwMode="auto">
          <a:xfrm>
            <a:off x="0" y="0"/>
            <a:ext cx="9144000" cy="686863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Aeration</a:t>
            </a:r>
            <a:endParaRPr lang="en-US" dirty="0"/>
          </a:p>
        </p:txBody>
      </p:sp>
      <p:sp>
        <p:nvSpPr>
          <p:cNvPr id="3" name="Content Placeholder 2"/>
          <p:cNvSpPr>
            <a:spLocks noGrp="1"/>
          </p:cNvSpPr>
          <p:nvPr>
            <p:ph idx="1"/>
          </p:nvPr>
        </p:nvSpPr>
        <p:spPr/>
        <p:txBody>
          <a:bodyPr>
            <a:normAutofit/>
          </a:bodyPr>
          <a:lstStyle/>
          <a:p>
            <a:r>
              <a:rPr lang="en-US" dirty="0" smtClean="0"/>
              <a:t>As organic matter decays, it uses up oxygen. Aeration replenishes the oxygen. </a:t>
            </a:r>
          </a:p>
          <a:p>
            <a:r>
              <a:rPr lang="en-US" dirty="0" smtClean="0"/>
              <a:t>Bubbling oxygen through the water also keeps the organic material suspended while it forces 'grit' (sand and other small, dense particles) to settle out. </a:t>
            </a:r>
          </a:p>
          <a:p>
            <a:r>
              <a:rPr lang="en-US" dirty="0" smtClean="0"/>
              <a:t>Grit is pumped out of the tanks and taken to landfills.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Removing Sludge</a:t>
            </a:r>
            <a:endParaRPr lang="en-US" dirty="0"/>
          </a:p>
        </p:txBody>
      </p:sp>
      <p:sp>
        <p:nvSpPr>
          <p:cNvPr id="3" name="Content Placeholder 2"/>
          <p:cNvSpPr>
            <a:spLocks noGrp="1"/>
          </p:cNvSpPr>
          <p:nvPr>
            <p:ph idx="1"/>
          </p:nvPr>
        </p:nvSpPr>
        <p:spPr/>
        <p:txBody>
          <a:bodyPr/>
          <a:lstStyle/>
          <a:p>
            <a:r>
              <a:rPr lang="en-US" dirty="0" smtClean="0"/>
              <a:t>Wastewater then enters the second section or sedimentation tanks. Here, the sludge (the organic portion of the sewage) settles out of the wastewater and is pumped out of the tanks. </a:t>
            </a:r>
          </a:p>
          <a:p>
            <a:r>
              <a:rPr lang="en-US" dirty="0" smtClean="0"/>
              <a:t>Some of the water is removed in a step called thickening and then the sludge is processed in large tanks called digesters.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2" name="Picture 4" descr="http://www.accuratemechanical.com/lwhat3.jpg"/>
          <p:cNvPicPr>
            <a:picLocks noChangeAspect="1" noChangeArrowheads="1"/>
          </p:cNvPicPr>
          <p:nvPr/>
        </p:nvPicPr>
        <p:blipFill>
          <a:blip r:embed="rId2" cstate="print"/>
          <a:srcRect/>
          <a:stretch>
            <a:fillRect/>
          </a:stretch>
        </p:blipFill>
        <p:spPr bwMode="auto">
          <a:xfrm>
            <a:off x="0" y="0"/>
            <a:ext cx="9388772"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27</TotalTime>
  <Words>671</Words>
  <Application>Microsoft Office PowerPoint</Application>
  <PresentationFormat>On-screen Show (4:3)</PresentationFormat>
  <Paragraphs>38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Poop it, flush it, and is that really it?  Just Smile and Wave, Just Smile and Wave!</vt:lpstr>
      <vt:lpstr>1. Screening</vt:lpstr>
      <vt:lpstr>Slide 3</vt:lpstr>
      <vt:lpstr>2. Pumping</vt:lpstr>
      <vt:lpstr>3. Aeration</vt:lpstr>
      <vt:lpstr>Slide 6</vt:lpstr>
      <vt:lpstr>Aeration</vt:lpstr>
      <vt:lpstr>4. Removing Sludge</vt:lpstr>
      <vt:lpstr>Slide 9</vt:lpstr>
      <vt:lpstr>5. Removing Scum</vt:lpstr>
      <vt:lpstr>5. Removing Scum</vt:lpstr>
      <vt:lpstr>6. Killing Bacteria</vt:lpstr>
      <vt:lpstr>Killing Bacteria</vt:lpstr>
      <vt:lpstr>Wastewater Residuals: </vt:lpstr>
      <vt:lpstr>1. Screening 2. Pumping 3. Aeration 4. Removing Sludge 5. Removing Scum 6. Killing bacteria r. waste water residuals </vt:lpstr>
    </vt:vector>
  </TitlesOfParts>
  <Company>Alpine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Lehi High School</dc:creator>
  <cp:lastModifiedBy>Lehi High School</cp:lastModifiedBy>
  <cp:revision>8</cp:revision>
  <dcterms:created xsi:type="dcterms:W3CDTF">2010-05-04T13:13:48Z</dcterms:created>
  <dcterms:modified xsi:type="dcterms:W3CDTF">2010-05-04T13:41:24Z</dcterms:modified>
</cp:coreProperties>
</file>